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2553780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8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53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8258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Nivel de texto 1</a:t>
            </a:r>
          </a:p>
          <a:p>
            <a:pPr lvl="1">
              <a:defRPr sz="1800"/>
            </a:pPr>
            <a:r>
              <a:rPr sz="3200"/>
              <a:t>Nivel de texto 2</a:t>
            </a:r>
          </a:p>
          <a:p>
            <a:pPr lvl="2">
              <a:defRPr sz="1800"/>
            </a:pPr>
            <a:r>
              <a:rPr sz="3200"/>
              <a:t>Nivel de texto 3</a:t>
            </a:r>
          </a:p>
          <a:p>
            <a:pPr lvl="3">
              <a:defRPr sz="1800"/>
            </a:pPr>
            <a:r>
              <a:rPr sz="3200"/>
              <a:t>Nivel de texto 4</a:t>
            </a:r>
          </a:p>
          <a:p>
            <a:pPr lvl="4">
              <a:defRPr sz="1800"/>
            </a:pPr>
            <a:r>
              <a:rPr sz="3200"/>
              <a:t>Nivel de texto 5</a:t>
            </a:r>
          </a:p>
        </p:txBody>
      </p:sp>
    </p:spTree>
    <p:extLst>
      <p:ext uri="{BB962C8B-B14F-4D97-AF65-F5344CB8AC3E}">
        <p14:creationId xmlns:p14="http://schemas.microsoft.com/office/powerpoint/2010/main" val="8930072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325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50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8524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50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169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31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5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948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CC2F-28FF-4C75-B39A-DA9A32E48462}" type="datetimeFigureOut">
              <a:rPr lang="es-ES" smtClean="0"/>
              <a:t>08/09/2014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A9A55-40A3-4F4D-85CF-455383E90CD8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52" y="9020871"/>
            <a:ext cx="1433758" cy="54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93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iming>
    <p:tnLst>
      <p:par>
        <p:cTn id="1" dur="indefinite" restart="never" nodeType="tmRoot"/>
      </p:par>
    </p:tnLst>
  </p:timing>
  <p:txStyles>
    <p:titleStyle>
      <a:lvl1pPr algn="ctr" defTabSz="1300460" rtl="0" eaLnBrk="1" latinLnBrk="0" hangingPunct="1"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1300460" rtl="0" eaLnBrk="1" latinLnBrk="0" hangingPunct="1">
        <a:spcBef>
          <a:spcPct val="20000"/>
        </a:spcBef>
        <a:buFont typeface="Arial" pitchFamily="34" charset="0"/>
        <a:buChar char="•"/>
        <a:defRPr sz="4551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1300460" rtl="0" eaLnBrk="1" latinLnBrk="0" hangingPunct="1">
        <a:spcBef>
          <a:spcPct val="20000"/>
        </a:spcBef>
        <a:buFont typeface="Arial" pitchFamily="34" charset="0"/>
        <a:buChar char="–"/>
        <a:defRPr sz="3982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spcBef>
          <a:spcPct val="20000"/>
        </a:spcBef>
        <a:buFont typeface="Arial" pitchFamily="34" charset="0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spcBef>
          <a:spcPct val="20000"/>
        </a:spcBef>
        <a:buFont typeface="Arial" pitchFamily="34" charset="0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427317" y="1595718"/>
            <a:ext cx="5112869" cy="4858870"/>
          </a:xfrm>
          <a:prstGeom prst="rect">
            <a:avLst/>
          </a:prstGeom>
        </p:spPr>
        <p:txBody>
          <a:bodyPr anchor="ctr"/>
          <a:lstStyle/>
          <a:p>
            <a:pPr lvl="0" algn="l">
              <a:defRPr sz="1800"/>
            </a:pPr>
            <a:r>
              <a:rPr lang="es-ES" sz="3200" b="1" dirty="0" smtClean="0">
                <a:solidFill>
                  <a:schemeClr val="bg1">
                    <a:lumMod val="95000"/>
                  </a:schemeClr>
                </a:solidFill>
              </a:rPr>
              <a:t>Retos en las políticas públicas y factores de vulnerabilidad de las familias:</a:t>
            </a:r>
            <a:br>
              <a:rPr lang="es-ES" sz="3200" b="1" dirty="0" smtClean="0">
                <a:solidFill>
                  <a:schemeClr val="bg1">
                    <a:lumMod val="95000"/>
                  </a:schemeClr>
                </a:solidFill>
              </a:rPr>
            </a:br>
            <a:endParaRPr lang="es-ES" sz="32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lvl="0" algn="l">
              <a:defRPr sz="1800"/>
            </a:pPr>
            <a:r>
              <a:rPr lang="es-ES" sz="3200" b="1" dirty="0" smtClean="0">
                <a:solidFill>
                  <a:schemeClr val="bg1">
                    <a:lumMod val="95000"/>
                  </a:schemeClr>
                </a:solidFill>
              </a:rPr>
              <a:t>El caso de las familias</a:t>
            </a:r>
            <a:br>
              <a:rPr lang="es-ES" sz="32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s-ES" sz="3200" b="1" dirty="0" smtClean="0">
                <a:solidFill>
                  <a:schemeClr val="bg1">
                    <a:lumMod val="95000"/>
                  </a:schemeClr>
                </a:solidFill>
              </a:rPr>
              <a:t>gitanas</a:t>
            </a:r>
            <a:endParaRPr lang="es-E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2126725" y="8372071"/>
            <a:ext cx="90902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700020" algn="ctr"/>
                <a:tab pos="5400040" algn="r"/>
              </a:tabLst>
            </a:pPr>
            <a:r>
              <a:rPr lang="es-ES" sz="1800" b="1" dirty="0">
                <a:solidFill>
                  <a:schemeClr val="tx1"/>
                </a:solidFill>
                <a:latin typeface="Univers"/>
                <a:ea typeface="Times New Roman" panose="02020603050405020304" pitchFamily="18" charset="0"/>
                <a:cs typeface="Calibri" panose="020F0502020204030204" pitchFamily="34" charset="0"/>
              </a:rPr>
              <a:t>XXIII CURSOS DE VERANO- XXIX JORNADAS DE COORDINACIÓN</a:t>
            </a:r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800" b="1" dirty="0">
                <a:solidFill>
                  <a:schemeClr val="tx1"/>
                </a:solidFill>
                <a:latin typeface="Univers"/>
                <a:ea typeface="Times New Roman" panose="02020603050405020304" pitchFamily="18" charset="0"/>
                <a:cs typeface="Calibri" panose="020F0502020204030204" pitchFamily="34" charset="0"/>
              </a:rPr>
              <a:t>DE DEFENSORES DEL PUEBLO-</a:t>
            </a:r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800" b="1" dirty="0">
                <a:solidFill>
                  <a:schemeClr val="tx1"/>
                </a:solidFill>
                <a:latin typeface="Univers"/>
                <a:ea typeface="Times New Roman" panose="02020603050405020304" pitchFamily="18" charset="0"/>
                <a:cs typeface="Calibri" panose="020F0502020204030204" pitchFamily="34" charset="0"/>
              </a:rPr>
              <a:t>Vitoria-Gasteiz. Palacio de </a:t>
            </a:r>
            <a:r>
              <a:rPr lang="es-ES" sz="1800" b="1" dirty="0" err="1">
                <a:solidFill>
                  <a:schemeClr val="tx1"/>
                </a:solidFill>
                <a:latin typeface="Univers"/>
                <a:ea typeface="Times New Roman" panose="02020603050405020304" pitchFamily="18" charset="0"/>
                <a:cs typeface="Calibri" panose="020F0502020204030204" pitchFamily="34" charset="0"/>
              </a:rPr>
              <a:t>Montehermoso</a:t>
            </a:r>
            <a:endParaRPr lang="es-E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tabLst>
                <a:tab pos="2700020" algn="ctr"/>
                <a:tab pos="5400040" algn="r"/>
              </a:tabLst>
            </a:pPr>
            <a:r>
              <a:rPr lang="es-ES" sz="1800" b="1" dirty="0">
                <a:solidFill>
                  <a:schemeClr val="tx1"/>
                </a:solidFill>
                <a:latin typeface="Univers"/>
                <a:ea typeface="Times New Roman" panose="02020603050405020304" pitchFamily="18" charset="0"/>
                <a:cs typeface="Calibri" panose="020F0502020204030204" pitchFamily="34" charset="0"/>
              </a:rPr>
              <a:t>9-10 de septiembre de 2014</a:t>
            </a:r>
            <a:endParaRPr lang="es-ES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Imagen 6" descr="arartekologoword_0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522205" y="8677050"/>
            <a:ext cx="88836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519937">
              <a:defRPr sz="3916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ES" sz="3916" b="1" dirty="0" smtClean="0">
                <a:solidFill>
                  <a:srgbClr val="A6AAA9"/>
                </a:solidFill>
              </a:rPr>
              <a:t>Retos en la protección de los más vulnerables</a:t>
            </a:r>
            <a:endParaRPr lang="es-ES" sz="3916" b="1" dirty="0">
              <a:solidFill>
                <a:srgbClr val="A6AAA9"/>
              </a:solidFill>
            </a:endParaRPr>
          </a:p>
        </p:txBody>
      </p:sp>
      <p:sp>
        <p:nvSpPr>
          <p:cNvPr id="62" name="Shape 62"/>
          <p:cNvSpPr>
            <a:spLocks noGrp="1"/>
          </p:cNvSpPr>
          <p:nvPr>
            <p:ph idx="1"/>
          </p:nvPr>
        </p:nvSpPr>
        <p:spPr>
          <a:xfrm>
            <a:off x="650240" y="3109559"/>
            <a:ext cx="11704320" cy="3627418"/>
          </a:xfrm>
          <a:prstGeom prst="rect">
            <a:avLst/>
          </a:prstGeom>
        </p:spPr>
        <p:txBody>
          <a:bodyPr/>
          <a:lstStyle/>
          <a:p>
            <a:pPr marL="596900" lvl="0" indent="-571500">
              <a:buSzPct val="95000"/>
              <a:buAutoNum type="arabicPeriod"/>
              <a:defRPr sz="1800"/>
            </a:pPr>
            <a:r>
              <a:rPr lang="es-ES" sz="3300" b="1" dirty="0" smtClean="0"/>
              <a:t>Desarrollar las políticas de familia</a:t>
            </a:r>
          </a:p>
          <a:p>
            <a:pPr marL="685800" lvl="1" indent="-228600">
              <a:buSzPct val="100000"/>
              <a:defRPr sz="1800"/>
            </a:pPr>
            <a:r>
              <a:rPr lang="es-ES" sz="3300" dirty="0" smtClean="0">
                <a:solidFill>
                  <a:srgbClr val="53585F"/>
                </a:solidFill>
              </a:rPr>
              <a:t>Desarrollar y contar con una política específica de familia articulada en todo el Estado, con un catálogo común de servicios y prestaciones mínimos.</a:t>
            </a:r>
          </a:p>
          <a:p>
            <a:pPr marL="685800" lvl="1" indent="-228600">
              <a:buSzPct val="100000"/>
              <a:defRPr sz="1800"/>
            </a:pPr>
            <a:r>
              <a:rPr lang="es-ES" sz="3300" dirty="0" smtClean="0">
                <a:solidFill>
                  <a:srgbClr val="53585F"/>
                </a:solidFill>
              </a:rPr>
              <a:t>Mayor equilibrio entre </a:t>
            </a:r>
            <a:r>
              <a:rPr lang="es-ES" sz="3300" i="1" dirty="0" smtClean="0">
                <a:solidFill>
                  <a:srgbClr val="53585F"/>
                </a:solidFill>
              </a:rPr>
              <a:t>tiempo</a:t>
            </a:r>
            <a:r>
              <a:rPr lang="es-ES" sz="3300" dirty="0" smtClean="0">
                <a:solidFill>
                  <a:srgbClr val="53585F"/>
                </a:solidFill>
              </a:rPr>
              <a:t>, </a:t>
            </a:r>
            <a:r>
              <a:rPr lang="es-ES" sz="3300" i="1" dirty="0" smtClean="0">
                <a:solidFill>
                  <a:srgbClr val="53585F"/>
                </a:solidFill>
              </a:rPr>
              <a:t>servicios</a:t>
            </a:r>
            <a:r>
              <a:rPr lang="es-ES" sz="3300" dirty="0" smtClean="0">
                <a:solidFill>
                  <a:srgbClr val="53585F"/>
                </a:solidFill>
              </a:rPr>
              <a:t> y </a:t>
            </a:r>
            <a:r>
              <a:rPr lang="es-ES" sz="3300" i="1" dirty="0" smtClean="0">
                <a:solidFill>
                  <a:srgbClr val="53585F"/>
                </a:solidFill>
              </a:rPr>
              <a:t>prestaciones</a:t>
            </a:r>
            <a:endParaRPr lang="es-ES" sz="3300" i="1" dirty="0">
              <a:solidFill>
                <a:srgbClr val="53585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519937">
              <a:defRPr sz="3916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ES" sz="3916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Retos en la protección de los más vulnerables</a:t>
            </a:r>
            <a:endParaRPr lang="es-ES" sz="3916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5" name="Shape 6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596900" lvl="0" indent="-571500">
              <a:buSzPct val="95000"/>
              <a:buAutoNum type="arabicPeriod" startAt="2"/>
              <a:defRPr sz="1800"/>
            </a:pPr>
            <a:r>
              <a:rPr sz="3300" b="1"/>
              <a:t>Combatir la pobreza infantil.</a:t>
            </a:r>
          </a:p>
          <a:p>
            <a:pPr marL="685800" lvl="1" indent="-228600">
              <a:buSzPct val="100000"/>
              <a:defRPr sz="1800"/>
            </a:pPr>
            <a:r>
              <a:rPr sz="3300">
                <a:solidFill>
                  <a:srgbClr val="53585F"/>
                </a:solidFill>
              </a:rPr>
              <a:t>Implementar, de manera inmediata, una política de o prestaciones más generosas y amplias (universales o ligadas a la renta) con las familias con hijos a cargo.</a:t>
            </a:r>
          </a:p>
          <a:p>
            <a:pPr marL="685800" lvl="1" indent="-228600">
              <a:buSzPct val="100000"/>
              <a:defRPr sz="1800"/>
            </a:pPr>
            <a:r>
              <a:rPr sz="3300">
                <a:solidFill>
                  <a:srgbClr val="53585F"/>
                </a:solidFill>
              </a:rPr>
              <a:t>Específicamente, desde las organizaciones sociales proponemos:</a:t>
            </a:r>
          </a:p>
        </p:txBody>
      </p:sp>
      <p:sp>
        <p:nvSpPr>
          <p:cNvPr id="66" name="Shape 66"/>
          <p:cNvSpPr/>
          <p:nvPr/>
        </p:nvSpPr>
        <p:spPr>
          <a:xfrm>
            <a:off x="1474578" y="5987087"/>
            <a:ext cx="11099802" cy="294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57200" lvl="0" indent="-228600" algn="just" defTabSz="449580">
              <a:buSzPct val="100000"/>
              <a:buFont typeface="Trebuchet MS"/>
              <a:buChar char="-"/>
              <a:defRPr sz="1800"/>
            </a:pPr>
            <a:r>
              <a:rPr sz="24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Desarrollar un Plan nacional de pobreza infantil</a:t>
            </a:r>
          </a:p>
          <a:p>
            <a:pPr marL="457200" lvl="0" indent="-228600" algn="just" defTabSz="449580">
              <a:buSzPct val="100000"/>
              <a:buFont typeface="Trebuchet MS"/>
              <a:buChar char="-"/>
              <a:defRPr sz="1800"/>
            </a:pPr>
            <a:r>
              <a:rPr sz="24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Incremento de las prestaciones de la Seguridad Social por hijo a cargo en al menos 100 euros mensuales.</a:t>
            </a:r>
          </a:p>
          <a:p>
            <a:pPr marL="457200" lvl="0" indent="-228600" algn="just" defTabSz="449580">
              <a:buSzPct val="100000"/>
              <a:buFont typeface="Trebuchet MS"/>
              <a:buChar char="-"/>
              <a:defRPr sz="1800"/>
            </a:pPr>
            <a:r>
              <a:rPr sz="24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Refuerzo de la garantía de ingresos de los hogares con de inmigrantes con niños, población gitana y personas con discapacidad.</a:t>
            </a:r>
          </a:p>
          <a:p>
            <a:pPr marL="457200" lvl="0" indent="-228600" algn="just" defTabSz="449580">
              <a:buSzPct val="100000"/>
              <a:buFont typeface="Trebuchet MS"/>
              <a:buChar char="-"/>
              <a:defRPr sz="1800"/>
            </a:pPr>
            <a:r>
              <a:rPr sz="2400">
                <a:uFill>
                  <a:solidFill/>
                </a:uFill>
                <a:latin typeface="Calibri"/>
                <a:ea typeface="Calibri"/>
                <a:cs typeface="Calibri"/>
                <a:sym typeface="Calibri"/>
              </a:rPr>
              <a:t>Acceso a servicios adecuados que garanticen su desarrollo y protección en los ámbitos educativo, social y sanitario y a la protección especial de los hogares con menores en relación con la vivienda.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519937">
              <a:defRPr sz="3916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916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Retos</a:t>
            </a:r>
            <a:r>
              <a:rPr sz="3916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3916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</a:t>
            </a:r>
            <a:r>
              <a:rPr sz="3916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 </a:t>
            </a:r>
            <a:r>
              <a:rPr sz="3916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protección</a:t>
            </a:r>
            <a:r>
              <a:rPr sz="3916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los </a:t>
            </a:r>
            <a:r>
              <a:rPr sz="3916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más</a:t>
            </a:r>
            <a:r>
              <a:rPr sz="3916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sz="3916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vulnerables</a:t>
            </a:r>
            <a:endParaRPr sz="3916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9" name="Shape 6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596900" lvl="0" indent="-571500">
              <a:buSzPct val="95000"/>
              <a:buAutoNum type="arabicPeriod" startAt="3"/>
              <a:defRPr sz="1800"/>
            </a:pPr>
            <a:r>
              <a:rPr sz="3300" b="1"/>
              <a:t>Planes y medidas de empleo adaptadas a los más vulnerables</a:t>
            </a:r>
          </a:p>
          <a:p>
            <a:pPr marL="685800" lvl="1" indent="-228600">
              <a:buSzPct val="100000"/>
              <a:defRPr sz="1800"/>
            </a:pPr>
            <a:r>
              <a:rPr sz="3300">
                <a:solidFill>
                  <a:srgbClr val="53585F"/>
                </a:solidFill>
              </a:rPr>
              <a:t>La centralidad del empleo para la inclusión y la experiencia de los itinerarios personalizados del POLCD con grupos excluidos.</a:t>
            </a:r>
          </a:p>
          <a:p>
            <a:pPr marL="685800" lvl="1" indent="-228600">
              <a:buSzPct val="100000"/>
              <a:defRPr sz="1800"/>
            </a:pPr>
            <a:r>
              <a:rPr sz="3300">
                <a:solidFill>
                  <a:srgbClr val="53585F"/>
                </a:solidFill>
              </a:rPr>
              <a:t>Invertir en </a:t>
            </a:r>
            <a:r>
              <a:rPr sz="3300" i="1">
                <a:solidFill>
                  <a:srgbClr val="53585F"/>
                </a:solidFill>
              </a:rPr>
              <a:t>activar</a:t>
            </a:r>
            <a:r>
              <a:rPr sz="3300">
                <a:solidFill>
                  <a:srgbClr val="53585F"/>
                </a:solidFill>
              </a:rPr>
              <a:t> y conseguir empleos para los más jóvenes.</a:t>
            </a:r>
          </a:p>
          <a:p>
            <a:pPr marL="685800" lvl="1" indent="-228600">
              <a:buSzPct val="100000"/>
              <a:defRPr sz="1800"/>
            </a:pPr>
            <a:r>
              <a:rPr sz="3300">
                <a:solidFill>
                  <a:srgbClr val="53585F"/>
                </a:solidFill>
              </a:rPr>
              <a:t>El riesgo de gastar muchos recursos en emplear a los más empleables.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519937">
              <a:defRPr sz="3916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ES" sz="3916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Retos en la protección de los más vulnerables</a:t>
            </a:r>
            <a:endParaRPr lang="es-ES" sz="3916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2" name="Shape 7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584962" lvl="0" indent="-560070" defTabSz="572516">
              <a:spcBef>
                <a:spcPts val="4100"/>
              </a:spcBef>
              <a:buSzPct val="95000"/>
              <a:buAutoNum type="arabicPeriod" startAt="4"/>
              <a:defRPr sz="1800"/>
            </a:pPr>
            <a:r>
              <a:rPr sz="3234" b="1" dirty="0"/>
              <a:t>No </a:t>
            </a:r>
            <a:r>
              <a:rPr lang="es-ES" sz="3234" b="1" dirty="0" smtClean="0"/>
              <a:t>dejar hogares en </a:t>
            </a:r>
            <a:r>
              <a:rPr sz="3234" b="1" dirty="0" smtClean="0"/>
              <a:t>la </a:t>
            </a:r>
            <a:r>
              <a:rPr lang="es-ES" sz="3234" b="1" dirty="0" smtClean="0"/>
              <a:t>pobreza permanente: Una garantía de ingresos mínimos para todos.</a:t>
            </a:r>
          </a:p>
          <a:p>
            <a:pPr marL="672084" lvl="1" indent="-224027" defTabSz="572516">
              <a:spcBef>
                <a:spcPts val="4100"/>
              </a:spcBef>
              <a:buSzPct val="100000"/>
              <a:defRPr sz="1800"/>
            </a:pPr>
            <a:r>
              <a:rPr lang="es-ES" sz="3234" dirty="0" smtClean="0">
                <a:solidFill>
                  <a:srgbClr val="53585F"/>
                </a:solidFill>
              </a:rPr>
              <a:t>Reforma del sistema de ingresos mínimos y específicamente de las Rentas Mínimas que actúen como verdadera red de protección frente a la pobreza</a:t>
            </a:r>
            <a:r>
              <a:rPr sz="3234" dirty="0" smtClean="0">
                <a:solidFill>
                  <a:srgbClr val="53585F"/>
                </a:solidFill>
              </a:rPr>
              <a:t>. </a:t>
            </a:r>
            <a:endParaRPr sz="3234" dirty="0">
              <a:solidFill>
                <a:srgbClr val="53585F"/>
              </a:solidFill>
            </a:endParaRPr>
          </a:p>
          <a:p>
            <a:pPr marL="672084" lvl="1" indent="-224027" defTabSz="572516">
              <a:spcBef>
                <a:spcPts val="4100"/>
              </a:spcBef>
              <a:buSzPct val="100000"/>
              <a:defRPr sz="1800"/>
            </a:pPr>
            <a:r>
              <a:rPr lang="es-ES" sz="3234" dirty="0" smtClean="0">
                <a:solidFill>
                  <a:srgbClr val="53585F"/>
                </a:solidFill>
              </a:rPr>
              <a:t>Gobernanza común, administración central, CCAA, eliminar desequilibrios, aportar coherencia y complementariedad (eficiencia) con otras prestaciones.</a:t>
            </a:r>
          </a:p>
          <a:p>
            <a:pPr marL="672084" lvl="1" indent="-224027" defTabSz="572516">
              <a:spcBef>
                <a:spcPts val="4100"/>
              </a:spcBef>
              <a:buSzPct val="100000"/>
              <a:defRPr sz="1800"/>
            </a:pPr>
            <a:r>
              <a:rPr lang="es-ES" sz="3234" dirty="0" smtClean="0">
                <a:solidFill>
                  <a:srgbClr val="53585F"/>
                </a:solidFill>
              </a:rPr>
              <a:t>Establecer una prestación estatal básica garantizada que se sitúe por encima del umbral de la pobreza severa.</a:t>
            </a:r>
            <a:endParaRPr lang="es-ES" sz="3234" dirty="0">
              <a:solidFill>
                <a:srgbClr val="53585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519937">
              <a:defRPr sz="3916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ES" sz="3916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Retos en la protección de los más vulnerables</a:t>
            </a:r>
            <a:endParaRPr lang="es-ES" sz="3916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5" name="Shape 7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596900" lvl="0" indent="-571500">
              <a:buSzPct val="95000"/>
              <a:buAutoNum type="arabicPeriod" startAt="5"/>
              <a:defRPr sz="1800"/>
            </a:pPr>
            <a:r>
              <a:rPr sz="3300" b="1" dirty="0" err="1"/>
              <a:t>Contar</a:t>
            </a:r>
            <a:r>
              <a:rPr sz="3300" b="1" dirty="0"/>
              <a:t> con </a:t>
            </a:r>
            <a:r>
              <a:rPr sz="3300" b="1" dirty="0" err="1"/>
              <a:t>una</a:t>
            </a:r>
            <a:r>
              <a:rPr sz="3300" b="1" dirty="0"/>
              <a:t> </a:t>
            </a:r>
            <a:r>
              <a:rPr sz="3300" b="1" dirty="0" err="1"/>
              <a:t>política</a:t>
            </a:r>
            <a:r>
              <a:rPr sz="3300" b="1" dirty="0"/>
              <a:t> de </a:t>
            </a:r>
            <a:r>
              <a:rPr sz="3300" b="1" dirty="0" err="1"/>
              <a:t>vivienda</a:t>
            </a:r>
            <a:r>
              <a:rPr sz="3300" b="1" dirty="0"/>
              <a:t> social.</a:t>
            </a:r>
          </a:p>
          <a:p>
            <a:pPr marL="685800" lvl="1" indent="-228600">
              <a:buSzPct val="100000"/>
              <a:defRPr sz="1800"/>
            </a:pPr>
            <a:r>
              <a:rPr sz="3300" dirty="0">
                <a:solidFill>
                  <a:srgbClr val="53585F"/>
                </a:solidFill>
              </a:rPr>
              <a:t>La </a:t>
            </a:r>
            <a:r>
              <a:rPr sz="3300" dirty="0" err="1">
                <a:solidFill>
                  <a:srgbClr val="53585F"/>
                </a:solidFill>
              </a:rPr>
              <a:t>vivienda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es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uno</a:t>
            </a:r>
            <a:r>
              <a:rPr sz="3300" dirty="0">
                <a:solidFill>
                  <a:srgbClr val="53585F"/>
                </a:solidFill>
              </a:rPr>
              <a:t> de los </a:t>
            </a:r>
            <a:r>
              <a:rPr sz="3300" dirty="0" err="1">
                <a:solidFill>
                  <a:srgbClr val="53585F"/>
                </a:solidFill>
              </a:rPr>
              <a:t>factores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más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estructurante</a:t>
            </a:r>
            <a:r>
              <a:rPr sz="3300" dirty="0">
                <a:solidFill>
                  <a:srgbClr val="53585F"/>
                </a:solidFill>
              </a:rPr>
              <a:t> de la </a:t>
            </a:r>
            <a:r>
              <a:rPr sz="3300" dirty="0" err="1">
                <a:solidFill>
                  <a:srgbClr val="53585F"/>
                </a:solidFill>
              </a:rPr>
              <a:t>inclusión</a:t>
            </a:r>
            <a:r>
              <a:rPr sz="3300" dirty="0">
                <a:solidFill>
                  <a:srgbClr val="53585F"/>
                </a:solidFill>
              </a:rPr>
              <a:t> o la </a:t>
            </a:r>
            <a:r>
              <a:rPr sz="3300" dirty="0" err="1">
                <a:solidFill>
                  <a:srgbClr val="53585F"/>
                </a:solidFill>
              </a:rPr>
              <a:t>exclusión</a:t>
            </a:r>
            <a:r>
              <a:rPr sz="3300" dirty="0">
                <a:solidFill>
                  <a:srgbClr val="53585F"/>
                </a:solidFill>
              </a:rPr>
              <a:t> y un </a:t>
            </a:r>
            <a:r>
              <a:rPr sz="3300" dirty="0" err="1">
                <a:solidFill>
                  <a:srgbClr val="53585F"/>
                </a:solidFill>
              </a:rPr>
              <a:t>trampolín</a:t>
            </a:r>
            <a:r>
              <a:rPr sz="3300" dirty="0">
                <a:solidFill>
                  <a:srgbClr val="53585F"/>
                </a:solidFill>
              </a:rPr>
              <a:t> de </a:t>
            </a:r>
            <a:r>
              <a:rPr sz="3300" dirty="0" err="1">
                <a:solidFill>
                  <a:srgbClr val="53585F"/>
                </a:solidFill>
              </a:rPr>
              <a:t>mejora</a:t>
            </a:r>
            <a:r>
              <a:rPr sz="3300" dirty="0">
                <a:solidFill>
                  <a:srgbClr val="53585F"/>
                </a:solidFill>
              </a:rPr>
              <a:t> para los </a:t>
            </a:r>
            <a:r>
              <a:rPr sz="3300" dirty="0" err="1">
                <a:solidFill>
                  <a:srgbClr val="53585F"/>
                </a:solidFill>
              </a:rPr>
              <a:t>más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excluidos</a:t>
            </a:r>
            <a:r>
              <a:rPr sz="3300" dirty="0">
                <a:solidFill>
                  <a:srgbClr val="53585F"/>
                </a:solidFill>
              </a:rPr>
              <a:t>.</a:t>
            </a:r>
          </a:p>
          <a:p>
            <a:pPr marL="685800" lvl="1" indent="-228600">
              <a:buSzPct val="100000"/>
              <a:defRPr sz="1800"/>
            </a:pPr>
            <a:r>
              <a:rPr sz="3300" dirty="0" err="1">
                <a:solidFill>
                  <a:srgbClr val="53585F"/>
                </a:solidFill>
              </a:rPr>
              <a:t>Establecer</a:t>
            </a:r>
            <a:r>
              <a:rPr sz="3300" dirty="0">
                <a:solidFill>
                  <a:srgbClr val="53585F"/>
                </a:solidFill>
              </a:rPr>
              <a:t> y </a:t>
            </a:r>
            <a:r>
              <a:rPr sz="3300" dirty="0" err="1">
                <a:solidFill>
                  <a:srgbClr val="53585F"/>
                </a:solidFill>
              </a:rPr>
              <a:t>garantizar</a:t>
            </a:r>
            <a:r>
              <a:rPr sz="3300" dirty="0">
                <a:solidFill>
                  <a:srgbClr val="53585F"/>
                </a:solidFill>
              </a:rPr>
              <a:t> el derecho de los </a:t>
            </a:r>
            <a:r>
              <a:rPr sz="3300" dirty="0" err="1">
                <a:solidFill>
                  <a:srgbClr val="53585F"/>
                </a:solidFill>
              </a:rPr>
              <a:t>hogares</a:t>
            </a:r>
            <a:r>
              <a:rPr sz="3300" dirty="0">
                <a:solidFill>
                  <a:srgbClr val="53585F"/>
                </a:solidFill>
              </a:rPr>
              <a:t> con </a:t>
            </a:r>
            <a:r>
              <a:rPr sz="3300" dirty="0" err="1">
                <a:solidFill>
                  <a:srgbClr val="53585F"/>
                </a:solidFill>
              </a:rPr>
              <a:t>menores</a:t>
            </a:r>
            <a:r>
              <a:rPr sz="3300" dirty="0">
                <a:solidFill>
                  <a:srgbClr val="53585F"/>
                </a:solidFill>
              </a:rPr>
              <a:t> a </a:t>
            </a:r>
            <a:r>
              <a:rPr sz="3300" dirty="0" err="1">
                <a:solidFill>
                  <a:srgbClr val="53585F"/>
                </a:solidFill>
              </a:rPr>
              <a:t>una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vivienda</a:t>
            </a:r>
            <a:r>
              <a:rPr sz="3300" dirty="0">
                <a:solidFill>
                  <a:srgbClr val="53585F"/>
                </a:solidFill>
              </a:rPr>
              <a:t> y un </a:t>
            </a:r>
            <a:r>
              <a:rPr sz="3300" dirty="0" err="1">
                <a:solidFill>
                  <a:srgbClr val="53585F"/>
                </a:solidFill>
              </a:rPr>
              <a:t>entorno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digno</a:t>
            </a:r>
            <a:r>
              <a:rPr sz="3300" dirty="0">
                <a:solidFill>
                  <a:srgbClr val="53585F"/>
                </a:solidFill>
              </a:rPr>
              <a:t> para </a:t>
            </a:r>
            <a:r>
              <a:rPr sz="3300" dirty="0" err="1">
                <a:solidFill>
                  <a:srgbClr val="53585F"/>
                </a:solidFill>
              </a:rPr>
              <a:t>vivir</a:t>
            </a:r>
            <a:r>
              <a:rPr sz="3300" dirty="0">
                <a:solidFill>
                  <a:srgbClr val="53585F"/>
                </a:solidFill>
              </a:rPr>
              <a:t>.</a:t>
            </a:r>
          </a:p>
          <a:p>
            <a:pPr marL="685800" lvl="1" indent="-228600">
              <a:buSzPct val="100000"/>
              <a:defRPr sz="1800"/>
            </a:pPr>
            <a:r>
              <a:rPr sz="3300" dirty="0" err="1">
                <a:solidFill>
                  <a:srgbClr val="53585F"/>
                </a:solidFill>
              </a:rPr>
              <a:t>Recuperar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una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auténtica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política</a:t>
            </a:r>
            <a:r>
              <a:rPr sz="3300" dirty="0">
                <a:solidFill>
                  <a:srgbClr val="53585F"/>
                </a:solidFill>
              </a:rPr>
              <a:t> de </a:t>
            </a:r>
            <a:r>
              <a:rPr sz="3300" dirty="0" err="1">
                <a:solidFill>
                  <a:srgbClr val="53585F"/>
                </a:solidFill>
              </a:rPr>
              <a:t>vivienda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pública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que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forme</a:t>
            </a:r>
            <a:r>
              <a:rPr sz="3300" dirty="0">
                <a:solidFill>
                  <a:srgbClr val="53585F"/>
                </a:solidFill>
              </a:rPr>
              <a:t> parte </a:t>
            </a:r>
            <a:r>
              <a:rPr sz="3300" dirty="0" err="1">
                <a:solidFill>
                  <a:srgbClr val="53585F"/>
                </a:solidFill>
              </a:rPr>
              <a:t>esencial</a:t>
            </a:r>
            <a:r>
              <a:rPr sz="3300" dirty="0">
                <a:solidFill>
                  <a:srgbClr val="53585F"/>
                </a:solidFill>
              </a:rPr>
              <a:t> del </a:t>
            </a:r>
            <a:r>
              <a:rPr sz="3300" dirty="0" err="1">
                <a:solidFill>
                  <a:srgbClr val="53585F"/>
                </a:solidFill>
              </a:rPr>
              <a:t>sistema</a:t>
            </a:r>
            <a:r>
              <a:rPr sz="3300" dirty="0">
                <a:solidFill>
                  <a:srgbClr val="53585F"/>
                </a:solidFill>
              </a:rPr>
              <a:t> de </a:t>
            </a:r>
            <a:r>
              <a:rPr sz="3300" dirty="0" err="1">
                <a:solidFill>
                  <a:srgbClr val="53585F"/>
                </a:solidFill>
              </a:rPr>
              <a:t>protección</a:t>
            </a:r>
            <a:r>
              <a:rPr sz="3300" dirty="0">
                <a:solidFill>
                  <a:srgbClr val="53585F"/>
                </a:solidFill>
              </a:rPr>
              <a:t> social y </a:t>
            </a:r>
            <a:r>
              <a:rPr sz="3300" dirty="0" err="1">
                <a:solidFill>
                  <a:srgbClr val="53585F"/>
                </a:solidFill>
              </a:rPr>
              <a:t>garantice</a:t>
            </a:r>
            <a:r>
              <a:rPr sz="3300" dirty="0">
                <a:solidFill>
                  <a:srgbClr val="53585F"/>
                </a:solidFill>
              </a:rPr>
              <a:t> el </a:t>
            </a:r>
            <a:r>
              <a:rPr sz="3300" dirty="0" err="1">
                <a:solidFill>
                  <a:srgbClr val="53585F"/>
                </a:solidFill>
              </a:rPr>
              <a:t>acceso</a:t>
            </a:r>
            <a:r>
              <a:rPr sz="3300" dirty="0">
                <a:solidFill>
                  <a:srgbClr val="53585F"/>
                </a:solidFill>
              </a:rPr>
              <a:t> a la </a:t>
            </a:r>
            <a:r>
              <a:rPr sz="3300" dirty="0" err="1">
                <a:solidFill>
                  <a:srgbClr val="53585F"/>
                </a:solidFill>
              </a:rPr>
              <a:t>vivienda</a:t>
            </a:r>
            <a:r>
              <a:rPr sz="3300" dirty="0">
                <a:solidFill>
                  <a:srgbClr val="53585F"/>
                </a:solidFill>
              </a:rPr>
              <a:t> de </a:t>
            </a:r>
            <a:r>
              <a:rPr sz="3300" dirty="0" err="1">
                <a:solidFill>
                  <a:srgbClr val="53585F"/>
                </a:solidFill>
              </a:rPr>
              <a:t>las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familias</a:t>
            </a:r>
            <a:r>
              <a:rPr sz="3300" dirty="0">
                <a:solidFill>
                  <a:srgbClr val="53585F"/>
                </a:solidFill>
              </a:rPr>
              <a:t> con </a:t>
            </a:r>
            <a:r>
              <a:rPr sz="3300" dirty="0" err="1">
                <a:solidFill>
                  <a:srgbClr val="53585F"/>
                </a:solidFill>
              </a:rPr>
              <a:t>menores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rentas</a:t>
            </a:r>
            <a:r>
              <a:rPr sz="3300" dirty="0">
                <a:solidFill>
                  <a:srgbClr val="53585F"/>
                </a:solidFill>
              </a:rPr>
              <a:t> y </a:t>
            </a:r>
            <a:r>
              <a:rPr sz="3300" dirty="0" err="1">
                <a:solidFill>
                  <a:srgbClr val="53585F"/>
                </a:solidFill>
              </a:rPr>
              <a:t>proteja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frente</a:t>
            </a:r>
            <a:r>
              <a:rPr sz="3300" dirty="0">
                <a:solidFill>
                  <a:srgbClr val="53585F"/>
                </a:solidFill>
              </a:rPr>
              <a:t> a </a:t>
            </a:r>
            <a:r>
              <a:rPr sz="3300" dirty="0" err="1">
                <a:solidFill>
                  <a:srgbClr val="53585F"/>
                </a:solidFill>
              </a:rPr>
              <a:t>su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pérdida</a:t>
            </a:r>
            <a:r>
              <a:rPr sz="3300" dirty="0">
                <a:solidFill>
                  <a:srgbClr val="53585F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519937">
              <a:defRPr sz="3916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ES" sz="3916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Retos en la protección de los más vulnerables</a:t>
            </a:r>
            <a:endParaRPr lang="es-ES" sz="3916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8" name="Shape 7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anchor="t">
            <a:normAutofit lnSpcReduction="10000"/>
          </a:bodyPr>
          <a:lstStyle/>
          <a:p>
            <a:pPr marL="573023" lvl="0" indent="-548640" defTabSz="560831">
              <a:spcBef>
                <a:spcPts val="4000"/>
              </a:spcBef>
              <a:buSzPct val="95000"/>
              <a:buAutoNum type="arabicPeriod" startAt="6"/>
              <a:defRPr sz="1800"/>
            </a:pPr>
            <a:r>
              <a:rPr sz="3167" b="1" dirty="0" err="1"/>
              <a:t>Políticas</a:t>
            </a:r>
            <a:r>
              <a:rPr sz="3167" b="1" dirty="0"/>
              <a:t> e </a:t>
            </a:r>
            <a:r>
              <a:rPr sz="3167" b="1" dirty="0" err="1"/>
              <a:t>calidad</a:t>
            </a:r>
            <a:r>
              <a:rPr sz="3167" b="1" dirty="0"/>
              <a:t> </a:t>
            </a:r>
            <a:r>
              <a:rPr sz="3167" b="1" dirty="0" err="1"/>
              <a:t>educativa</a:t>
            </a:r>
            <a:r>
              <a:rPr sz="3167" b="1" dirty="0"/>
              <a:t> para </a:t>
            </a:r>
            <a:r>
              <a:rPr sz="3167" b="1" dirty="0" err="1"/>
              <a:t>todos</a:t>
            </a:r>
            <a:r>
              <a:rPr sz="3167" b="1" dirty="0"/>
              <a:t>.</a:t>
            </a:r>
          </a:p>
          <a:p>
            <a:pPr marL="658368" lvl="1" indent="-219455" defTabSz="560831">
              <a:spcBef>
                <a:spcPts val="4000"/>
              </a:spcBef>
              <a:buSzPct val="100000"/>
              <a:defRPr sz="1800"/>
            </a:pPr>
            <a:r>
              <a:rPr sz="3167" dirty="0">
                <a:solidFill>
                  <a:srgbClr val="53585F"/>
                </a:solidFill>
              </a:rPr>
              <a:t>El idea </a:t>
            </a:r>
            <a:r>
              <a:rPr sz="3167" dirty="0" err="1">
                <a:solidFill>
                  <a:srgbClr val="53585F"/>
                </a:solidFill>
              </a:rPr>
              <a:t>ilustrado</a:t>
            </a:r>
            <a:r>
              <a:rPr sz="3167" dirty="0">
                <a:solidFill>
                  <a:srgbClr val="53585F"/>
                </a:solidFill>
              </a:rPr>
              <a:t> del valor de la </a:t>
            </a:r>
            <a:r>
              <a:rPr sz="3167" dirty="0" err="1">
                <a:solidFill>
                  <a:srgbClr val="53585F"/>
                </a:solidFill>
              </a:rPr>
              <a:t>educación</a:t>
            </a:r>
            <a:r>
              <a:rPr sz="3167" dirty="0">
                <a:solidFill>
                  <a:srgbClr val="53585F"/>
                </a:solidFill>
              </a:rPr>
              <a:t> para el </a:t>
            </a:r>
            <a:r>
              <a:rPr sz="3167" dirty="0" err="1">
                <a:solidFill>
                  <a:srgbClr val="53585F"/>
                </a:solidFill>
              </a:rPr>
              <a:t>progreso</a:t>
            </a:r>
            <a:r>
              <a:rPr sz="3167" dirty="0">
                <a:solidFill>
                  <a:srgbClr val="53585F"/>
                </a:solidFill>
              </a:rPr>
              <a:t> social y la </a:t>
            </a:r>
            <a:r>
              <a:rPr sz="3167" dirty="0" err="1">
                <a:solidFill>
                  <a:srgbClr val="53585F"/>
                </a:solidFill>
              </a:rPr>
              <a:t>igualdad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sigue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siendo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válido</a:t>
            </a:r>
            <a:r>
              <a:rPr sz="3167" dirty="0">
                <a:solidFill>
                  <a:srgbClr val="53585F"/>
                </a:solidFill>
              </a:rPr>
              <a:t> e </a:t>
            </a:r>
            <a:r>
              <a:rPr sz="3167" dirty="0" err="1">
                <a:solidFill>
                  <a:srgbClr val="53585F"/>
                </a:solidFill>
              </a:rPr>
              <a:t>insuficientemente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garantizado</a:t>
            </a:r>
            <a:r>
              <a:rPr sz="3167" dirty="0">
                <a:solidFill>
                  <a:srgbClr val="53585F"/>
                </a:solidFill>
              </a:rPr>
              <a:t>. Las </a:t>
            </a:r>
            <a:r>
              <a:rPr sz="3167" dirty="0" err="1">
                <a:solidFill>
                  <a:srgbClr val="53585F"/>
                </a:solidFill>
              </a:rPr>
              <a:t>desinversiones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en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becas</a:t>
            </a:r>
            <a:r>
              <a:rPr sz="3167" dirty="0">
                <a:solidFill>
                  <a:srgbClr val="53585F"/>
                </a:solidFill>
              </a:rPr>
              <a:t> o </a:t>
            </a:r>
            <a:r>
              <a:rPr sz="3167" dirty="0" err="1">
                <a:solidFill>
                  <a:srgbClr val="53585F"/>
                </a:solidFill>
              </a:rPr>
              <a:t>medidas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compensatorias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afectan</a:t>
            </a:r>
            <a:r>
              <a:rPr sz="3167" dirty="0">
                <a:solidFill>
                  <a:srgbClr val="53585F"/>
                </a:solidFill>
              </a:rPr>
              <a:t> a los </a:t>
            </a:r>
            <a:r>
              <a:rPr sz="3167" dirty="0" err="1">
                <a:solidFill>
                  <a:srgbClr val="53585F"/>
                </a:solidFill>
              </a:rPr>
              <a:t>excluidos</a:t>
            </a:r>
            <a:r>
              <a:rPr sz="3167" dirty="0">
                <a:solidFill>
                  <a:srgbClr val="53585F"/>
                </a:solidFill>
              </a:rPr>
              <a:t>.</a:t>
            </a:r>
          </a:p>
          <a:p>
            <a:pPr marL="658368" lvl="1" indent="-219455" defTabSz="560831">
              <a:spcBef>
                <a:spcPts val="4000"/>
              </a:spcBef>
              <a:buSzPct val="100000"/>
              <a:defRPr sz="1800"/>
            </a:pP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Promover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medidas</a:t>
            </a:r>
            <a:r>
              <a:rPr sz="3167" dirty="0">
                <a:solidFill>
                  <a:srgbClr val="53585F"/>
                </a:solidFill>
              </a:rPr>
              <a:t> y </a:t>
            </a:r>
            <a:r>
              <a:rPr sz="3167" dirty="0" err="1">
                <a:solidFill>
                  <a:srgbClr val="53585F"/>
                </a:solidFill>
              </a:rPr>
              <a:t>servicios</a:t>
            </a:r>
            <a:r>
              <a:rPr sz="3167" dirty="0">
                <a:solidFill>
                  <a:srgbClr val="53585F"/>
                </a:solidFill>
              </a:rPr>
              <a:t> de </a:t>
            </a:r>
            <a:r>
              <a:rPr sz="3167" dirty="0" err="1">
                <a:solidFill>
                  <a:srgbClr val="53585F"/>
                </a:solidFill>
              </a:rPr>
              <a:t>escolarización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temprana</a:t>
            </a:r>
            <a:r>
              <a:rPr sz="3167" dirty="0">
                <a:solidFill>
                  <a:srgbClr val="53585F"/>
                </a:solidFill>
              </a:rPr>
              <a:t> para </a:t>
            </a:r>
            <a:r>
              <a:rPr sz="3167" dirty="0" err="1">
                <a:solidFill>
                  <a:srgbClr val="53585F"/>
                </a:solidFill>
              </a:rPr>
              <a:t>todos</a:t>
            </a:r>
            <a:r>
              <a:rPr sz="3167" dirty="0">
                <a:solidFill>
                  <a:srgbClr val="53585F"/>
                </a:solidFill>
              </a:rPr>
              <a:t>.</a:t>
            </a:r>
          </a:p>
          <a:p>
            <a:pPr marL="658368" lvl="1" indent="-219455" defTabSz="560831">
              <a:spcBef>
                <a:spcPts val="4000"/>
              </a:spcBef>
              <a:buSzPct val="100000"/>
              <a:defRPr sz="1800"/>
            </a:pPr>
            <a:r>
              <a:rPr sz="3167" dirty="0" err="1">
                <a:solidFill>
                  <a:srgbClr val="53585F"/>
                </a:solidFill>
              </a:rPr>
              <a:t>Reducir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las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desigualdades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en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educación</a:t>
            </a:r>
            <a:r>
              <a:rPr sz="3167" dirty="0">
                <a:solidFill>
                  <a:srgbClr val="53585F"/>
                </a:solidFill>
              </a:rPr>
              <a:t>: </a:t>
            </a:r>
            <a:r>
              <a:rPr sz="3167" dirty="0" err="1">
                <a:solidFill>
                  <a:srgbClr val="53585F"/>
                </a:solidFill>
              </a:rPr>
              <a:t>Implementar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programas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adaptados</a:t>
            </a:r>
            <a:r>
              <a:rPr sz="3167" dirty="0">
                <a:solidFill>
                  <a:srgbClr val="53585F"/>
                </a:solidFill>
              </a:rPr>
              <a:t> a los </a:t>
            </a:r>
            <a:r>
              <a:rPr sz="3167" dirty="0" err="1">
                <a:solidFill>
                  <a:srgbClr val="53585F"/>
                </a:solidFill>
              </a:rPr>
              <a:t>grupos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más</a:t>
            </a:r>
            <a:r>
              <a:rPr sz="3167" dirty="0">
                <a:solidFill>
                  <a:srgbClr val="53585F"/>
                </a:solidFill>
              </a:rPr>
              <a:t> </a:t>
            </a:r>
            <a:r>
              <a:rPr sz="3167" dirty="0" err="1">
                <a:solidFill>
                  <a:srgbClr val="53585F"/>
                </a:solidFill>
              </a:rPr>
              <a:t>vulnerables</a:t>
            </a:r>
            <a:r>
              <a:rPr sz="3167" dirty="0">
                <a:solidFill>
                  <a:srgbClr val="53585F"/>
                </a:solidFill>
              </a:rPr>
              <a:t> de </a:t>
            </a:r>
            <a:r>
              <a:rPr sz="3167" dirty="0" err="1">
                <a:solidFill>
                  <a:srgbClr val="53585F"/>
                </a:solidFill>
              </a:rPr>
              <a:t>acompañamiento</a:t>
            </a:r>
            <a:r>
              <a:rPr sz="3167" dirty="0">
                <a:solidFill>
                  <a:srgbClr val="53585F"/>
                </a:solidFill>
              </a:rPr>
              <a:t> escolar para </a:t>
            </a:r>
            <a:r>
              <a:rPr sz="3167" dirty="0" err="1">
                <a:solidFill>
                  <a:srgbClr val="53585F"/>
                </a:solidFill>
              </a:rPr>
              <a:t>reducir</a:t>
            </a:r>
            <a:r>
              <a:rPr sz="3167" dirty="0">
                <a:solidFill>
                  <a:srgbClr val="53585F"/>
                </a:solidFill>
              </a:rPr>
              <a:t> el </a:t>
            </a:r>
            <a:r>
              <a:rPr sz="3167" dirty="0" err="1">
                <a:solidFill>
                  <a:srgbClr val="53585F"/>
                </a:solidFill>
              </a:rPr>
              <a:t>fracaso</a:t>
            </a:r>
            <a:r>
              <a:rPr sz="3167" dirty="0">
                <a:solidFill>
                  <a:srgbClr val="53585F"/>
                </a:solidFill>
              </a:rPr>
              <a:t> y </a:t>
            </a:r>
            <a:r>
              <a:rPr sz="3167" dirty="0" err="1">
                <a:solidFill>
                  <a:srgbClr val="53585F"/>
                </a:solidFill>
              </a:rPr>
              <a:t>abandono</a:t>
            </a:r>
            <a:r>
              <a:rPr sz="3167" dirty="0">
                <a:solidFill>
                  <a:srgbClr val="53585F"/>
                </a:solidFill>
              </a:rPr>
              <a:t> escolar.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519937">
              <a:defRPr sz="3916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ES" sz="3916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Retos en la protección de los más vulnerables</a:t>
            </a:r>
            <a:endParaRPr lang="es-ES" sz="3916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1" name="Shape 8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596900" lvl="0" indent="-571500">
              <a:buSzPct val="95000"/>
              <a:buAutoNum type="arabicPeriod" startAt="7"/>
              <a:defRPr sz="1800"/>
            </a:pPr>
            <a:r>
              <a:rPr sz="3300" b="1" dirty="0" err="1"/>
              <a:t>Integrar</a:t>
            </a:r>
            <a:r>
              <a:rPr sz="3300" b="1" dirty="0"/>
              <a:t> </a:t>
            </a:r>
            <a:r>
              <a:rPr sz="3300" b="1" dirty="0" err="1"/>
              <a:t>es</a:t>
            </a:r>
            <a:r>
              <a:rPr sz="3300" b="1" dirty="0"/>
              <a:t> </a:t>
            </a:r>
            <a:r>
              <a:rPr sz="3300" b="1" dirty="0" err="1"/>
              <a:t>más</a:t>
            </a:r>
            <a:r>
              <a:rPr sz="3300" b="1" dirty="0"/>
              <a:t> </a:t>
            </a:r>
            <a:r>
              <a:rPr sz="3300" b="1" dirty="0" err="1"/>
              <a:t>que</a:t>
            </a:r>
            <a:r>
              <a:rPr sz="3300" b="1" dirty="0"/>
              <a:t> </a:t>
            </a:r>
            <a:r>
              <a:rPr sz="3300" b="1" dirty="0" err="1"/>
              <a:t>garantizar</a:t>
            </a:r>
            <a:r>
              <a:rPr sz="3300" b="1" dirty="0"/>
              <a:t> </a:t>
            </a:r>
            <a:r>
              <a:rPr sz="3300" b="1" dirty="0" err="1"/>
              <a:t>prestaciones</a:t>
            </a:r>
            <a:r>
              <a:rPr sz="3300" b="1" dirty="0"/>
              <a:t>.</a:t>
            </a:r>
          </a:p>
          <a:p>
            <a:pPr marL="685800" lvl="1" indent="-228600">
              <a:buSzPct val="100000"/>
              <a:defRPr sz="1800"/>
            </a:pPr>
            <a:r>
              <a:rPr sz="3300" dirty="0" err="1">
                <a:solidFill>
                  <a:srgbClr val="53585F"/>
                </a:solidFill>
              </a:rPr>
              <a:t>Desarrollar</a:t>
            </a:r>
            <a:r>
              <a:rPr sz="3300" dirty="0">
                <a:solidFill>
                  <a:srgbClr val="53585F"/>
                </a:solidFill>
              </a:rPr>
              <a:t> la </a:t>
            </a:r>
            <a:r>
              <a:rPr sz="3300" dirty="0" err="1">
                <a:solidFill>
                  <a:srgbClr val="53585F"/>
                </a:solidFill>
              </a:rPr>
              <a:t>voluntad</a:t>
            </a:r>
            <a:r>
              <a:rPr sz="3300" dirty="0">
                <a:solidFill>
                  <a:srgbClr val="53585F"/>
                </a:solidFill>
              </a:rPr>
              <a:t> de </a:t>
            </a:r>
            <a:r>
              <a:rPr sz="3300" dirty="0" err="1">
                <a:solidFill>
                  <a:srgbClr val="53585F"/>
                </a:solidFill>
              </a:rPr>
              <a:t>promover</a:t>
            </a:r>
            <a:r>
              <a:rPr sz="3300" dirty="0">
                <a:solidFill>
                  <a:srgbClr val="53585F"/>
                </a:solidFill>
              </a:rPr>
              <a:t> el </a:t>
            </a:r>
            <a:r>
              <a:rPr sz="3300" dirty="0" err="1">
                <a:solidFill>
                  <a:srgbClr val="53585F"/>
                </a:solidFill>
              </a:rPr>
              <a:t>progreso</a:t>
            </a:r>
            <a:r>
              <a:rPr sz="3300" dirty="0">
                <a:solidFill>
                  <a:srgbClr val="53585F"/>
                </a:solidFill>
              </a:rPr>
              <a:t> social para </a:t>
            </a:r>
            <a:r>
              <a:rPr sz="3300" dirty="0" err="1">
                <a:solidFill>
                  <a:srgbClr val="53585F"/>
                </a:solidFill>
              </a:rPr>
              <a:t>las</a:t>
            </a:r>
            <a:r>
              <a:rPr sz="3300" dirty="0">
                <a:solidFill>
                  <a:srgbClr val="53585F"/>
                </a:solidFill>
              </a:rPr>
              <a:t> personas y los </a:t>
            </a:r>
            <a:r>
              <a:rPr sz="3300" dirty="0" err="1">
                <a:solidFill>
                  <a:srgbClr val="53585F"/>
                </a:solidFill>
              </a:rPr>
              <a:t>grupos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excluidos</a:t>
            </a:r>
            <a:r>
              <a:rPr sz="3300" dirty="0">
                <a:solidFill>
                  <a:srgbClr val="53585F"/>
                </a:solidFill>
              </a:rPr>
              <a:t>. Se </a:t>
            </a:r>
            <a:r>
              <a:rPr sz="3300" dirty="0" err="1">
                <a:solidFill>
                  <a:srgbClr val="53585F"/>
                </a:solidFill>
              </a:rPr>
              <a:t>necesitan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estrategias</a:t>
            </a:r>
            <a:r>
              <a:rPr sz="3300" dirty="0">
                <a:solidFill>
                  <a:srgbClr val="53585F"/>
                </a:solidFill>
              </a:rPr>
              <a:t> y </a:t>
            </a:r>
            <a:r>
              <a:rPr sz="3300" dirty="0" err="1">
                <a:solidFill>
                  <a:srgbClr val="53585F"/>
                </a:solidFill>
              </a:rPr>
              <a:t>medidas</a:t>
            </a:r>
            <a:r>
              <a:rPr sz="3300" dirty="0">
                <a:solidFill>
                  <a:srgbClr val="53585F"/>
                </a:solidFill>
              </a:rPr>
              <a:t> de </a:t>
            </a:r>
            <a:r>
              <a:rPr sz="3300" dirty="0" err="1">
                <a:solidFill>
                  <a:srgbClr val="53585F"/>
                </a:solidFill>
              </a:rPr>
              <a:t>promoción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adaptadas</a:t>
            </a:r>
            <a:r>
              <a:rPr sz="3300" dirty="0">
                <a:solidFill>
                  <a:srgbClr val="53585F"/>
                </a:solidFill>
              </a:rPr>
              <a:t>, no solo </a:t>
            </a:r>
            <a:r>
              <a:rPr sz="3300" dirty="0" err="1">
                <a:solidFill>
                  <a:srgbClr val="53585F"/>
                </a:solidFill>
              </a:rPr>
              <a:t>prestaciones</a:t>
            </a:r>
            <a:r>
              <a:rPr sz="3300" dirty="0">
                <a:solidFill>
                  <a:srgbClr val="53585F"/>
                </a:solidFill>
              </a:rPr>
              <a:t>.</a:t>
            </a:r>
          </a:p>
          <a:p>
            <a:pPr marL="685800" lvl="1" indent="-228600">
              <a:buSzPct val="100000"/>
              <a:defRPr sz="1800"/>
            </a:pPr>
            <a:r>
              <a:rPr sz="3300" dirty="0" err="1">
                <a:solidFill>
                  <a:srgbClr val="53585F"/>
                </a:solidFill>
              </a:rPr>
              <a:t>Trabajar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desde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una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perspectiva</a:t>
            </a:r>
            <a:r>
              <a:rPr sz="3300" dirty="0">
                <a:solidFill>
                  <a:srgbClr val="53585F"/>
                </a:solidFill>
              </a:rPr>
              <a:t> de </a:t>
            </a:r>
            <a:r>
              <a:rPr sz="3300" dirty="0" err="1">
                <a:solidFill>
                  <a:srgbClr val="53585F"/>
                </a:solidFill>
              </a:rPr>
              <a:t>incorporar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ciudadanos</a:t>
            </a:r>
            <a:r>
              <a:rPr sz="3300" dirty="0">
                <a:solidFill>
                  <a:srgbClr val="53585F"/>
                </a:solidFill>
              </a:rPr>
              <a:t> y </a:t>
            </a:r>
            <a:r>
              <a:rPr sz="3300" dirty="0" err="1">
                <a:solidFill>
                  <a:srgbClr val="53585F"/>
                </a:solidFill>
              </a:rPr>
              <a:t>ciudadanas</a:t>
            </a:r>
            <a:r>
              <a:rPr sz="3300" dirty="0">
                <a:solidFill>
                  <a:srgbClr val="53585F"/>
                </a:solidFill>
              </a:rPr>
              <a:t> de </a:t>
            </a:r>
            <a:r>
              <a:rPr sz="3300" dirty="0" err="1">
                <a:solidFill>
                  <a:srgbClr val="53585F"/>
                </a:solidFill>
              </a:rPr>
              <a:t>primera</a:t>
            </a:r>
            <a:r>
              <a:rPr sz="3300" dirty="0">
                <a:solidFill>
                  <a:srgbClr val="53585F"/>
                </a:solidFill>
              </a:rPr>
              <a:t>. </a:t>
            </a:r>
            <a:r>
              <a:rPr sz="3300" dirty="0" err="1">
                <a:solidFill>
                  <a:srgbClr val="53585F"/>
                </a:solidFill>
              </a:rPr>
              <a:t>Eso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supone</a:t>
            </a:r>
            <a:r>
              <a:rPr sz="3300" dirty="0">
                <a:solidFill>
                  <a:srgbClr val="53585F"/>
                </a:solidFill>
              </a:rPr>
              <a:t> entre </a:t>
            </a:r>
            <a:r>
              <a:rPr sz="3300" dirty="0" err="1">
                <a:solidFill>
                  <a:srgbClr val="53585F"/>
                </a:solidFill>
              </a:rPr>
              <a:t>otras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cosas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prohibir</a:t>
            </a:r>
            <a:r>
              <a:rPr sz="3300" dirty="0">
                <a:solidFill>
                  <a:srgbClr val="53585F"/>
                </a:solidFill>
              </a:rPr>
              <a:t> y </a:t>
            </a:r>
            <a:r>
              <a:rPr sz="3300" dirty="0" err="1">
                <a:solidFill>
                  <a:srgbClr val="53585F"/>
                </a:solidFill>
              </a:rPr>
              <a:t>combatir</a:t>
            </a:r>
            <a:r>
              <a:rPr sz="3300" dirty="0">
                <a:solidFill>
                  <a:srgbClr val="53585F"/>
                </a:solidFill>
              </a:rPr>
              <a:t> </a:t>
            </a:r>
            <a:r>
              <a:rPr sz="3300" dirty="0" err="1">
                <a:solidFill>
                  <a:srgbClr val="53585F"/>
                </a:solidFill>
              </a:rPr>
              <a:t>activamente</a:t>
            </a:r>
            <a:r>
              <a:rPr sz="3300" dirty="0">
                <a:solidFill>
                  <a:srgbClr val="53585F"/>
                </a:solidFill>
              </a:rPr>
              <a:t> la </a:t>
            </a:r>
            <a:r>
              <a:rPr sz="3300" dirty="0" err="1">
                <a:solidFill>
                  <a:srgbClr val="53585F"/>
                </a:solidFill>
              </a:rPr>
              <a:t>discriminación</a:t>
            </a:r>
            <a:r>
              <a:rPr sz="3300" dirty="0">
                <a:solidFill>
                  <a:srgbClr val="53585F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50240" y="2726160"/>
            <a:ext cx="11704320" cy="3277166"/>
          </a:xfrm>
        </p:spPr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Gracias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9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>
              <a:defRPr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ES" sz="4400" b="1" dirty="0" smtClean="0">
                <a:solidFill>
                  <a:srgbClr val="A6AAA9"/>
                </a:solidFill>
              </a:rPr>
              <a:t>Sumario</a:t>
            </a:r>
            <a:endParaRPr lang="es-ES" sz="4400" b="1" dirty="0">
              <a:solidFill>
                <a:srgbClr val="A6AAA9"/>
              </a:solidFill>
            </a:endParaRPr>
          </a:p>
        </p:txBody>
      </p:sp>
      <p:sp>
        <p:nvSpPr>
          <p:cNvPr id="36" name="Shape 36"/>
          <p:cNvSpPr>
            <a:spLocks noGrp="1"/>
          </p:cNvSpPr>
          <p:nvPr>
            <p:ph idx="1"/>
          </p:nvPr>
        </p:nvSpPr>
        <p:spPr>
          <a:xfrm>
            <a:off x="650240" y="3055771"/>
            <a:ext cx="11704320" cy="362741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es-ES" sz="3300" dirty="0" smtClean="0"/>
              <a:t>Políticas de familia y pobreza</a:t>
            </a:r>
          </a:p>
          <a:p>
            <a:pPr lvl="0">
              <a:defRPr sz="1800"/>
            </a:pPr>
            <a:r>
              <a:rPr lang="es-ES" sz="3300" dirty="0" smtClean="0"/>
              <a:t>Crisis y familias desfavorecidas</a:t>
            </a:r>
          </a:p>
          <a:p>
            <a:pPr lvl="0">
              <a:defRPr sz="1800"/>
            </a:pPr>
            <a:r>
              <a:rPr lang="es-ES" sz="3300" dirty="0" smtClean="0"/>
              <a:t>La pobreza infantil</a:t>
            </a:r>
          </a:p>
          <a:p>
            <a:pPr lvl="0">
              <a:defRPr sz="1800"/>
            </a:pPr>
            <a:r>
              <a:rPr lang="es-ES" sz="3300" dirty="0" smtClean="0"/>
              <a:t>Aprendizajes: El caso de las familias gitanas</a:t>
            </a:r>
          </a:p>
          <a:p>
            <a:pPr lvl="0">
              <a:defRPr sz="1800"/>
            </a:pPr>
            <a:r>
              <a:rPr lang="es-ES" sz="3300" dirty="0" smtClean="0"/>
              <a:t>Retos en la protección de los más vulnerables</a:t>
            </a:r>
            <a:endParaRPr lang="es-ES" sz="3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4400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ES" sz="4400" b="1" dirty="0" smtClean="0">
                <a:solidFill>
                  <a:srgbClr val="A6AAA9"/>
                </a:solidFill>
              </a:rPr>
              <a:t>Políticas de familia y protección frente a la exclusión</a:t>
            </a:r>
            <a:endParaRPr lang="es-ES" sz="4400" b="1" dirty="0">
              <a:solidFill>
                <a:srgbClr val="A6AAA9"/>
              </a:solidFill>
            </a:endParaRPr>
          </a:p>
        </p:txBody>
      </p:sp>
      <p:sp>
        <p:nvSpPr>
          <p:cNvPr id="39" name="Shape 39"/>
          <p:cNvSpPr>
            <a:spLocks noGrp="1"/>
          </p:cNvSpPr>
          <p:nvPr>
            <p:ph idx="1"/>
          </p:nvPr>
        </p:nvSpPr>
        <p:spPr>
          <a:xfrm>
            <a:off x="744370" y="2975088"/>
            <a:ext cx="11704320" cy="440734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lang="es-ES" sz="3300" dirty="0" smtClean="0"/>
              <a:t>Un modelo de bienestar inclusivo, pero con una política familiar débil</a:t>
            </a:r>
          </a:p>
          <a:p>
            <a:pPr lvl="0">
              <a:defRPr sz="1800"/>
            </a:pPr>
            <a:r>
              <a:rPr lang="es-ES" sz="3300" dirty="0" smtClean="0"/>
              <a:t>Las políticas de familia no han acompañado bien las transformaciones sociales.</a:t>
            </a:r>
          </a:p>
          <a:p>
            <a:pPr lvl="0">
              <a:defRPr sz="1800"/>
            </a:pPr>
            <a:r>
              <a:rPr lang="es-ES" sz="3300" dirty="0" smtClean="0"/>
              <a:t>Desequilibrio entre derechos, prestaciones y servicios.</a:t>
            </a:r>
          </a:p>
          <a:p>
            <a:pPr lvl="0">
              <a:defRPr sz="1800"/>
            </a:pPr>
            <a:r>
              <a:rPr lang="es-ES" sz="3300" dirty="0" smtClean="0"/>
              <a:t>Sistema que protege menos a los más vulnerables. No mejoramos en los buenos tiempos.</a:t>
            </a:r>
            <a:endParaRPr lang="es-ES" sz="3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4400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A6AAA9"/>
                </a:solidFill>
              </a:rPr>
              <a:t>Crísis y familias desfavorecidas</a:t>
            </a:r>
          </a:p>
        </p:txBody>
      </p:sp>
      <p:sp>
        <p:nvSpPr>
          <p:cNvPr id="42" name="Shape 42"/>
          <p:cNvSpPr>
            <a:spLocks noGrp="1"/>
          </p:cNvSpPr>
          <p:nvPr>
            <p:ph idx="1"/>
          </p:nvPr>
        </p:nvSpPr>
        <p:spPr>
          <a:xfrm>
            <a:off x="650240" y="2275842"/>
            <a:ext cx="11704320" cy="5200724"/>
          </a:xfrm>
          <a:prstGeom prst="rect">
            <a:avLst/>
          </a:prstGeom>
        </p:spPr>
        <p:txBody>
          <a:bodyPr/>
          <a:lstStyle/>
          <a:p>
            <a:pPr marL="374861" lvl="0" indent="-374861" defTabSz="537463">
              <a:spcBef>
                <a:spcPts val="3800"/>
              </a:spcBef>
              <a:defRPr sz="1800"/>
            </a:pPr>
            <a:r>
              <a:rPr lang="es-ES" sz="3036" dirty="0" smtClean="0"/>
              <a:t>Una</a:t>
            </a:r>
            <a:r>
              <a:rPr sz="3036" dirty="0" smtClean="0"/>
              <a:t> </a:t>
            </a:r>
            <a:r>
              <a:rPr sz="3036" dirty="0"/>
              <a:t>crisis </a:t>
            </a:r>
            <a:r>
              <a:rPr lang="es-ES" sz="3036" dirty="0" smtClean="0"/>
              <a:t>que no afecta a todos por igual. Diferencialmente más pobreza y más exclusión </a:t>
            </a:r>
            <a:r>
              <a:rPr sz="3036" dirty="0" smtClean="0"/>
              <a:t>para </a:t>
            </a:r>
            <a:r>
              <a:rPr sz="3036" dirty="0"/>
              <a:t>los </a:t>
            </a:r>
            <a:r>
              <a:rPr lang="es-ES" sz="3036" dirty="0" smtClean="0"/>
              <a:t>más pobres y excluidos</a:t>
            </a:r>
            <a:r>
              <a:rPr sz="3036" dirty="0" smtClean="0"/>
              <a:t>.</a:t>
            </a:r>
            <a:r>
              <a:rPr sz="3036" dirty="0"/>
              <a:t>	</a:t>
            </a:r>
          </a:p>
          <a:p>
            <a:pPr marL="374861" lvl="0" indent="-374861" defTabSz="537463">
              <a:spcBef>
                <a:spcPts val="3800"/>
              </a:spcBef>
              <a:defRPr sz="1800"/>
            </a:pPr>
            <a:r>
              <a:rPr lang="es-ES" sz="3036" dirty="0" smtClean="0"/>
              <a:t>Más de 4 millones de personas en pobreza severa. Donde se concentran los problemas y ni el empleo protege (</a:t>
            </a:r>
            <a:r>
              <a:rPr lang="en-US" sz="3036" i="1" dirty="0" smtClean="0"/>
              <a:t>working poor</a:t>
            </a:r>
            <a:r>
              <a:rPr lang="es-ES" sz="3036" dirty="0" smtClean="0"/>
              <a:t>). Parón de las subidas de las prestaciones y la ampliación de servicios.</a:t>
            </a:r>
          </a:p>
          <a:p>
            <a:pPr marL="374861" lvl="0" indent="-374861" defTabSz="537463">
              <a:spcBef>
                <a:spcPts val="3800"/>
              </a:spcBef>
              <a:defRPr sz="1800"/>
            </a:pPr>
            <a:r>
              <a:rPr lang="es-ES" sz="3036" dirty="0" smtClean="0"/>
              <a:t>Hogares más vulnerables:</a:t>
            </a:r>
          </a:p>
          <a:p>
            <a:pPr marL="783801" lvl="1" indent="-374861" defTabSz="537463">
              <a:spcBef>
                <a:spcPts val="0"/>
              </a:spcBef>
              <a:buSzPct val="71000"/>
              <a:defRPr sz="1800"/>
            </a:pPr>
            <a:r>
              <a:rPr sz="2400" dirty="0" smtClean="0"/>
              <a:t>Red </a:t>
            </a:r>
            <a:r>
              <a:rPr sz="2400" dirty="0"/>
              <a:t>de </a:t>
            </a:r>
            <a:r>
              <a:rPr lang="es-ES" sz="2400" dirty="0" smtClean="0"/>
              <a:t>apoyo</a:t>
            </a:r>
            <a:r>
              <a:rPr sz="2400" dirty="0" smtClean="0"/>
              <a:t> </a:t>
            </a:r>
            <a:r>
              <a:rPr sz="2400" dirty="0"/>
              <a:t>familiar. </a:t>
            </a:r>
            <a:r>
              <a:rPr lang="es-ES" sz="2400" dirty="0" smtClean="0"/>
              <a:t>Nuestro</a:t>
            </a:r>
            <a:r>
              <a:rPr sz="2400" dirty="0" smtClean="0"/>
              <a:t> </a:t>
            </a:r>
            <a:r>
              <a:rPr sz="2400" dirty="0"/>
              <a:t>capital social </a:t>
            </a:r>
            <a:r>
              <a:rPr lang="es-ES" sz="2400" dirty="0" smtClean="0"/>
              <a:t>frente</a:t>
            </a:r>
            <a:r>
              <a:rPr sz="2400" dirty="0" smtClean="0"/>
              <a:t> </a:t>
            </a:r>
            <a:r>
              <a:rPr sz="2400" dirty="0"/>
              <a:t>a la </a:t>
            </a:r>
            <a:r>
              <a:rPr sz="2400" dirty="0" smtClean="0"/>
              <a:t>crisis.</a:t>
            </a:r>
            <a:endParaRPr lang="es-ES" sz="2400" dirty="0" smtClean="0"/>
          </a:p>
          <a:p>
            <a:pPr marL="783801" lvl="1" indent="-374861" defTabSz="537463">
              <a:spcBef>
                <a:spcPts val="0"/>
              </a:spcBef>
              <a:buSzPct val="71000"/>
              <a:defRPr sz="1800"/>
            </a:pPr>
            <a:r>
              <a:rPr sz="2400" dirty="0" smtClean="0"/>
              <a:t>Sistema </a:t>
            </a:r>
            <a:r>
              <a:rPr sz="2400" dirty="0"/>
              <a:t>de </a:t>
            </a:r>
            <a:r>
              <a:rPr lang="es-ES" sz="2400" dirty="0" smtClean="0"/>
              <a:t>salud y educación, los grandes protectores de los más pobres se debilitan</a:t>
            </a:r>
            <a:r>
              <a:rPr sz="2400" dirty="0" smtClean="0"/>
              <a:t>.</a:t>
            </a:r>
            <a:endParaRPr sz="2400" dirty="0"/>
          </a:p>
          <a:p>
            <a:pPr marL="783801" lvl="1" indent="-374861" defTabSz="537463">
              <a:spcBef>
                <a:spcPts val="0"/>
              </a:spcBef>
              <a:buSzPct val="71000"/>
              <a:defRPr sz="1800"/>
            </a:pPr>
            <a:r>
              <a:rPr sz="2400" dirty="0"/>
              <a:t>La </a:t>
            </a:r>
            <a:r>
              <a:rPr lang="es-ES" sz="2400" dirty="0" smtClean="0"/>
              <a:t>vivienda</a:t>
            </a:r>
            <a:r>
              <a:rPr sz="2400" dirty="0" smtClean="0"/>
              <a:t>, </a:t>
            </a:r>
            <a:r>
              <a:rPr sz="2400" dirty="0"/>
              <a:t>un factor de </a:t>
            </a:r>
            <a:r>
              <a:rPr lang="es-ES" sz="2400" dirty="0" smtClean="0"/>
              <a:t>empobrecimiento</a:t>
            </a:r>
            <a:r>
              <a:rPr sz="2400" dirty="0" smtClean="0"/>
              <a:t>.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4400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s-ES" sz="4400" b="1" dirty="0" smtClean="0">
                <a:solidFill>
                  <a:srgbClr val="A6AAA9"/>
                </a:solidFill>
              </a:rPr>
              <a:t>La cara joven de la pobreza</a:t>
            </a:r>
            <a:r>
              <a:rPr sz="4400" b="1" dirty="0" smtClean="0">
                <a:solidFill>
                  <a:srgbClr val="A6AAA9"/>
                </a:solidFill>
              </a:rPr>
              <a:t>.</a:t>
            </a:r>
            <a:endParaRPr sz="4400" b="1" dirty="0">
              <a:solidFill>
                <a:srgbClr val="A6AAA9"/>
              </a:solidFill>
            </a:endParaRPr>
          </a:p>
        </p:txBody>
      </p:sp>
      <p:sp>
        <p:nvSpPr>
          <p:cNvPr id="45" name="Shape 45"/>
          <p:cNvSpPr>
            <a:spLocks noGrp="1"/>
          </p:cNvSpPr>
          <p:nvPr>
            <p:ph idx="1"/>
          </p:nvPr>
        </p:nvSpPr>
        <p:spPr>
          <a:xfrm>
            <a:off x="650240" y="3096111"/>
            <a:ext cx="11704320" cy="41115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s-ES" sz="3300" dirty="0" smtClean="0"/>
              <a:t>Tasas de pobreza infantil desconocidas. 2,5 millones de menores bajo el umbral de la pobreza.	</a:t>
            </a:r>
          </a:p>
          <a:p>
            <a:pPr lvl="0">
              <a:defRPr sz="1800"/>
            </a:pPr>
            <a:r>
              <a:rPr lang="es-ES" sz="3300" dirty="0" smtClean="0"/>
              <a:t>No son solo privaciones materiales. Se hipoteca el desarrollo y el futuro de los más jóvenes.</a:t>
            </a:r>
          </a:p>
          <a:p>
            <a:pPr lvl="0">
              <a:defRPr sz="1800"/>
            </a:pPr>
            <a:r>
              <a:rPr lang="es-ES" sz="3300" dirty="0" smtClean="0"/>
              <a:t>De nuevo la debilidad de las políticas de familia: cuantías y cobertura insuficientes por hijos a cargo.</a:t>
            </a:r>
            <a:endParaRPr lang="es-ES" sz="3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>
              <a:defRPr sz="4400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A6AAA9"/>
                </a:solidFill>
              </a:rPr>
              <a:t>El caso de las familias gitanas</a:t>
            </a:r>
          </a:p>
        </p:txBody>
      </p:sp>
      <p:sp>
        <p:nvSpPr>
          <p:cNvPr id="48" name="Shape 48"/>
          <p:cNvSpPr>
            <a:spLocks noGrp="1"/>
          </p:cNvSpPr>
          <p:nvPr>
            <p:ph idx="1"/>
          </p:nvPr>
        </p:nvSpPr>
        <p:spPr>
          <a:xfrm>
            <a:off x="650240" y="2275842"/>
            <a:ext cx="11704320" cy="552345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 sz="1800"/>
            </a:pPr>
            <a:r>
              <a:rPr lang="es-ES" sz="3300" dirty="0" smtClean="0"/>
              <a:t>Situación</a:t>
            </a:r>
            <a:r>
              <a:rPr sz="3300" dirty="0" smtClean="0"/>
              <a:t> </a:t>
            </a:r>
            <a:r>
              <a:rPr sz="3300" dirty="0"/>
              <a:t>social: </a:t>
            </a:r>
            <a:r>
              <a:rPr lang="es-ES" sz="3300" dirty="0" smtClean="0"/>
              <a:t>La principal minoría en España y Europa, afectada de grave situación de exclusión, discriminación y rechazo social. </a:t>
            </a:r>
          </a:p>
          <a:p>
            <a:pPr>
              <a:defRPr sz="1800"/>
            </a:pPr>
            <a:r>
              <a:rPr lang="es-ES" sz="3300" dirty="0" smtClean="0"/>
              <a:t>En España cerca</a:t>
            </a:r>
            <a:r>
              <a:rPr sz="3300" dirty="0" smtClean="0"/>
              <a:t> </a:t>
            </a:r>
            <a:r>
              <a:rPr sz="3300" dirty="0"/>
              <a:t>de un </a:t>
            </a:r>
            <a:r>
              <a:rPr lang="es-ES" sz="3300" dirty="0" smtClean="0"/>
              <a:t>millón</a:t>
            </a:r>
            <a:r>
              <a:rPr sz="3300" dirty="0" smtClean="0"/>
              <a:t> </a:t>
            </a:r>
            <a:r>
              <a:rPr sz="3300" dirty="0"/>
              <a:t>de personas </a:t>
            </a:r>
            <a:r>
              <a:rPr sz="3300" dirty="0" err="1"/>
              <a:t>en</a:t>
            </a:r>
            <a:r>
              <a:rPr sz="3300" dirty="0"/>
              <a:t> </a:t>
            </a:r>
            <a:r>
              <a:rPr lang="es-ES" sz="3300" dirty="0" smtClean="0"/>
              <a:t>un intenso proceso de</a:t>
            </a:r>
            <a:r>
              <a:rPr sz="3300" dirty="0" smtClean="0"/>
              <a:t> </a:t>
            </a:r>
            <a:r>
              <a:rPr lang="es-ES" sz="3300" dirty="0" smtClean="0"/>
              <a:t>transformación </a:t>
            </a:r>
            <a:r>
              <a:rPr sz="3300" dirty="0" smtClean="0"/>
              <a:t>e </a:t>
            </a:r>
            <a:r>
              <a:rPr lang="es-ES" sz="3300" dirty="0" smtClean="0"/>
              <a:t>incorporación</a:t>
            </a:r>
            <a:r>
              <a:rPr sz="3300" dirty="0" smtClean="0"/>
              <a:t> </a:t>
            </a:r>
            <a:r>
              <a:rPr sz="3300" dirty="0"/>
              <a:t>social</a:t>
            </a:r>
            <a:r>
              <a:rPr sz="3300" dirty="0" smtClean="0"/>
              <a:t>.</a:t>
            </a:r>
            <a:endParaRPr sz="3300" dirty="0"/>
          </a:p>
          <a:p>
            <a:pPr lvl="0">
              <a:defRPr sz="1800"/>
            </a:pPr>
            <a:r>
              <a:rPr lang="es-ES" sz="3300" dirty="0" smtClean="0"/>
              <a:t>Un gran cambio en tres décadas</a:t>
            </a:r>
            <a:r>
              <a:rPr sz="3300" dirty="0" smtClean="0"/>
              <a:t>:</a:t>
            </a:r>
            <a:endParaRPr sz="3300" dirty="0"/>
          </a:p>
          <a:p>
            <a:pPr lvl="1">
              <a:defRPr sz="1800"/>
            </a:pPr>
            <a:r>
              <a:rPr lang="es-ES" sz="3300" dirty="0" smtClean="0"/>
              <a:t>Mejora sustancial sobre la situación de partida</a:t>
            </a:r>
          </a:p>
          <a:p>
            <a:pPr lvl="1">
              <a:defRPr sz="1800"/>
            </a:pPr>
            <a:r>
              <a:rPr lang="es-ES" sz="3300" dirty="0" smtClean="0"/>
              <a:t>Mejora sustancial en comparación con otros países europeos</a:t>
            </a:r>
          </a:p>
          <a:p>
            <a:pPr lvl="1">
              <a:defRPr sz="1800"/>
            </a:pPr>
            <a:r>
              <a:rPr lang="es-ES" sz="3300" dirty="0" smtClean="0"/>
              <a:t>Pero a</a:t>
            </a:r>
            <a:r>
              <a:rPr lang="es-ES" sz="3300" noProof="1" smtClean="0"/>
              <a:t>trapados</a:t>
            </a:r>
            <a:r>
              <a:rPr sz="3300" dirty="0" smtClean="0"/>
              <a:t> </a:t>
            </a:r>
            <a:r>
              <a:rPr lang="es-ES" sz="3300" dirty="0" smtClean="0"/>
              <a:t>por la pobreza: Escasos avances en comparación con el resto de la población</a:t>
            </a:r>
            <a:r>
              <a:rPr sz="3300" dirty="0" smtClean="0"/>
              <a:t>.</a:t>
            </a:r>
            <a:endParaRPr sz="33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952500" y="332174"/>
            <a:ext cx="11099800" cy="1108192"/>
          </a:xfrm>
          <a:prstGeom prst="rect">
            <a:avLst/>
          </a:prstGeom>
        </p:spPr>
        <p:txBody>
          <a:bodyPr/>
          <a:lstStyle>
            <a:lvl1pPr algn="l" defTabSz="432308">
              <a:defRPr sz="3256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56" b="1">
                <a:solidFill>
                  <a:srgbClr val="A6AAA9"/>
                </a:solidFill>
              </a:rPr>
              <a:t>El caso de las familias gitanas: la dimensión de los cambios</a:t>
            </a:r>
          </a:p>
        </p:txBody>
      </p:sp>
      <p:graphicFrame>
        <p:nvGraphicFramePr>
          <p:cNvPr id="51" name="Table 51"/>
          <p:cNvGraphicFramePr/>
          <p:nvPr>
            <p:extLst>
              <p:ext uri="{D42A27DB-BD31-4B8C-83A1-F6EECF244321}">
                <p14:modId xmlns:p14="http://schemas.microsoft.com/office/powerpoint/2010/main" val="3588174228"/>
              </p:ext>
            </p:extLst>
          </p:nvPr>
        </p:nvGraphicFramePr>
        <p:xfrm>
          <a:off x="1633084" y="2204473"/>
          <a:ext cx="9575806" cy="5769020"/>
        </p:xfrm>
        <a:graphic>
          <a:graphicData uri="http://schemas.openxmlformats.org/drawingml/2006/table">
            <a:tbl>
              <a:tblPr firstRow="1" firstCol="1" bandRow="1">
                <a:tableStyleId>{4C3C2611-4C71-4FC5-86AE-919BDF0F9419}</a:tableStyleId>
              </a:tblPr>
              <a:tblGrid>
                <a:gridCol w="2008179"/>
                <a:gridCol w="3434125"/>
                <a:gridCol w="4133502"/>
              </a:tblGrid>
              <a:tr h="826092">
                <a:tc>
                  <a:txBody>
                    <a:bodyPr/>
                    <a:lstStyle/>
                    <a:p>
                      <a:pPr lvl="0" defTabSz="914400">
                        <a:defRPr sz="2000"/>
                      </a:pPr>
                      <a:endParaRPr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1980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2010</a:t>
                      </a:r>
                    </a:p>
                  </a:txBody>
                  <a:tcPr marL="50800" marR="50800" marT="50800" marB="50800" anchor="ctr" horzOverflow="overflow"/>
                </a:tc>
              </a:tr>
              <a:tr h="953413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ciudadanía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noProof="0" dirty="0" smtClean="0"/>
                        <a:t>Formal en la Constitución
Por primera vez en casi 600 años</a:t>
                      </a:r>
                      <a:endParaRPr lang="es-ES" sz="2000" noProof="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b="0" i="0" kern="1200" noProof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Ciudadanos de segunda
Discriminación social</a:t>
                      </a:r>
                      <a:endParaRPr lang="es-ES" sz="2000" b="0" i="0" kern="1200" noProof="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800" marR="50800" marT="50800" marB="50800" anchor="ctr" horzOverflow="overflow"/>
                </a:tc>
              </a:tr>
              <a:tr h="98173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1900" b="1">
                          <a:solidFill>
                            <a:srgbClr val="FFFFFF"/>
                          </a:solidFill>
                        </a:rPr>
                        <a:t>Vivienda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noProof="0" dirty="0" smtClean="0"/>
                        <a:t>75% familias</a:t>
                      </a:r>
                    </a:p>
                    <a:p>
                      <a:pPr lvl="0" defTabSz="914400"/>
                      <a:r>
                        <a:rPr lang="es-ES" sz="2000" noProof="0" dirty="0" smtClean="0"/>
                        <a:t> infravivienda</a:t>
                      </a:r>
                      <a:endParaRPr lang="es-ES" sz="2000" noProof="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noProof="0" dirty="0" smtClean="0"/>
                        <a:t>12% infravivienda
3,9% de chabolismo</a:t>
                      </a:r>
                      <a:endParaRPr lang="es-ES" sz="2000" noProof="0" dirty="0"/>
                    </a:p>
                  </a:txBody>
                  <a:tcPr marL="50800" marR="50800" marT="50800" marB="50800" anchor="ctr" horzOverflow="overflow"/>
                </a:tc>
              </a:tr>
              <a:tr h="98173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Empleo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noProof="0" dirty="0" smtClean="0"/>
                        <a:t>Ocupaciones tradicionales</a:t>
                      </a:r>
                      <a:endParaRPr lang="es-ES" sz="2000" noProof="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noProof="0" dirty="0" smtClean="0"/>
                        <a:t>51% asalariados.</a:t>
                      </a:r>
                    </a:p>
                    <a:p>
                      <a:pPr lvl="0" defTabSz="914400"/>
                      <a:r>
                        <a:rPr lang="es-ES" sz="2000" noProof="0" dirty="0" smtClean="0"/>
                        <a:t>Paro &gt;20pt; precariedad</a:t>
                      </a:r>
                      <a:endParaRPr lang="es-ES" sz="2000" noProof="0" dirty="0"/>
                    </a:p>
                  </a:txBody>
                  <a:tcPr marL="50800" marR="50800" marT="50800" marB="50800" anchor="ctr" horzOverflow="overflow"/>
                </a:tc>
              </a:tr>
              <a:tr h="98173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Educación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noProof="0" dirty="0" smtClean="0"/>
                        <a:t>Desescolarización</a:t>
                      </a:r>
                      <a:endParaRPr lang="es-ES" sz="2000" noProof="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noProof="0" dirty="0" smtClean="0"/>
                        <a:t>Escolarización plena
Fracaso del 64% en ESO</a:t>
                      </a:r>
                      <a:endParaRPr lang="es-ES" sz="2000" noProof="0" dirty="0"/>
                    </a:p>
                  </a:txBody>
                  <a:tcPr marL="50800" marR="50800" marT="50800" marB="50800" anchor="ctr" horzOverflow="overflow"/>
                </a:tc>
              </a:tr>
              <a:tr h="981732"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solidFill>
                            <a:srgbClr val="FFFFFF"/>
                          </a:solidFill>
                        </a:rPr>
                        <a:t>Sanidad y Protección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noProof="0" dirty="0" smtClean="0"/>
                        <a:t>Sin protección</a:t>
                      </a:r>
                      <a:endParaRPr lang="es-ES" sz="2000" noProof="0"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lang="es-ES" sz="2000" noProof="0" dirty="0" smtClean="0"/>
                        <a:t>Sanidad universal
PNC y prestaciones</a:t>
                      </a:r>
                      <a:endParaRPr lang="es-ES" sz="2000" noProof="0" dirty="0"/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952500" y="332174"/>
            <a:ext cx="11099800" cy="1108192"/>
          </a:xfrm>
          <a:prstGeom prst="rect">
            <a:avLst/>
          </a:prstGeom>
        </p:spPr>
        <p:txBody>
          <a:bodyPr/>
          <a:lstStyle>
            <a:lvl1pPr algn="l">
              <a:defRPr sz="4400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A6AAA9"/>
                </a:solidFill>
              </a:rPr>
              <a:t>El caso de las familias gitanas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1110819" y="1757029"/>
            <a:ext cx="4122641" cy="3308981"/>
          </a:xfrm>
          <a:prstGeom prst="rect">
            <a:avLst/>
          </a:prstGeom>
        </p:spPr>
        <p:txBody>
          <a:bodyPr/>
          <a:lstStyle/>
          <a:p>
            <a:pPr marL="457200" lvl="0" indent="-457200" algn="l">
              <a:buFont typeface="Arial" panose="020B0604020202020204" pitchFamily="34" charset="0"/>
              <a:buChar char="•"/>
              <a:defRPr sz="1800"/>
            </a:pPr>
            <a:r>
              <a:rPr lang="es-ES" sz="3300" dirty="0" smtClean="0"/>
              <a:t>Con la crisis se agudiza mucho la pobreza y la exclusión severa</a:t>
            </a:r>
            <a:r>
              <a:rPr sz="3300" dirty="0" smtClean="0"/>
              <a:t>.</a:t>
            </a:r>
            <a:endParaRPr sz="3300" dirty="0"/>
          </a:p>
        </p:txBody>
      </p:sp>
      <p:graphicFrame>
        <p:nvGraphicFramePr>
          <p:cNvPr id="55" name="Table 55"/>
          <p:cNvGraphicFramePr/>
          <p:nvPr>
            <p:extLst>
              <p:ext uri="{D42A27DB-BD31-4B8C-83A1-F6EECF244321}">
                <p14:modId xmlns:p14="http://schemas.microsoft.com/office/powerpoint/2010/main" val="1914872454"/>
              </p:ext>
            </p:extLst>
          </p:nvPr>
        </p:nvGraphicFramePr>
        <p:xfrm>
          <a:off x="5378880" y="1757029"/>
          <a:ext cx="6673420" cy="3120978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153196"/>
                <a:gridCol w="1625041"/>
                <a:gridCol w="1938600"/>
                <a:gridCol w="1956583"/>
              </a:tblGrid>
              <a:tr h="717550">
                <a:tc>
                  <a:txBody>
                    <a:bodyPr/>
                    <a:lstStyle/>
                    <a:p>
                      <a:pPr lvl="0" defTabSz="914400">
                        <a:defRPr sz="2000"/>
                      </a:pPr>
                      <a:endParaRPr dirty="0"/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Integrados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exclusión
moderada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000" b="1">
                          <a:solidFill>
                            <a:srgbClr val="FFFFFF"/>
                          </a:solidFill>
                        </a:rPr>
                        <a:t>exclusión severa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201714">
                <a:tc>
                  <a:txBody>
                    <a:bodyPr/>
                    <a:lstStyle/>
                    <a:p>
                      <a:pPr lvl="0" defTabSz="914400"/>
                      <a:r>
                        <a:rPr sz="2600" b="1">
                          <a:solidFill>
                            <a:srgbClr val="FFFFFF"/>
                          </a:solidFill>
                        </a:rPr>
                        <a:t>2009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24%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50%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 b="1"/>
                        <a:t>26%</a:t>
                      </a:r>
                    </a:p>
                  </a:txBody>
                  <a:tcPr marL="50800" marR="50800" marT="50800" marB="50800" anchor="ctr" horzOverflow="overflow"/>
                </a:tc>
              </a:tr>
              <a:tr h="1201714">
                <a:tc>
                  <a:txBody>
                    <a:bodyPr/>
                    <a:lstStyle/>
                    <a:p>
                      <a:pPr lvl="0" defTabSz="914400"/>
                      <a:r>
                        <a:rPr sz="2600" b="1">
                          <a:solidFill>
                            <a:srgbClr val="FFFFFF"/>
                          </a:solidFill>
                        </a:rPr>
                        <a:t>2013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0365C0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500"/>
                        <a:t>27%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/>
                        <a:t>18%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/>
                      <a:r>
                        <a:rPr sz="2600" b="1" dirty="0">
                          <a:solidFill>
                            <a:srgbClr val="C82506"/>
                          </a:solidFill>
                        </a:rPr>
                        <a:t>54%</a:t>
                      </a:r>
                    </a:p>
                  </a:txBody>
                  <a:tcPr marL="50800" marR="50800" marT="50800" marB="50800" anchor="ctr" horzOverflow="overflow"/>
                </a:tc>
              </a:tr>
            </a:tbl>
          </a:graphicData>
        </a:graphic>
      </p:graphicFrame>
      <p:sp>
        <p:nvSpPr>
          <p:cNvPr id="56" name="Shape 56"/>
          <p:cNvSpPr/>
          <p:nvPr/>
        </p:nvSpPr>
        <p:spPr>
          <a:xfrm>
            <a:off x="1110819" y="5460293"/>
            <a:ext cx="11494794" cy="355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444500" lvl="0" indent="-444500" algn="just">
              <a:buSzPct val="75000"/>
              <a:buChar char="•"/>
              <a:defRPr sz="1800"/>
            </a:pPr>
            <a:r>
              <a:rPr lang="es-ES" sz="2800" dirty="0" smtClean="0"/>
              <a:t>Rápido y sensible empeoramiento de las condiciones de vida. Impacto de la reducción de prestaciones y ayudas. Fuerte pérdida de empleos. Tasa de paro superior al 40%.</a:t>
            </a:r>
          </a:p>
          <a:p>
            <a:pPr marL="444500" lvl="0" indent="-444500" algn="just">
              <a:buSzPct val="75000"/>
              <a:buChar char="•"/>
              <a:defRPr sz="1800"/>
            </a:pPr>
            <a:endParaRPr lang="es-ES" sz="2800" dirty="0" smtClean="0"/>
          </a:p>
          <a:p>
            <a:pPr marL="444500" lvl="0" indent="-444500" algn="just">
              <a:buSzPct val="75000"/>
              <a:buChar char="•"/>
              <a:defRPr sz="1800"/>
            </a:pPr>
            <a:r>
              <a:rPr lang="es-ES" sz="2800" dirty="0" smtClean="0"/>
              <a:t>Impacto de la vivienda. Pérdida de viviendas, dificultad para hacer frente al pago de suministros. No hay un repunte del chabolismo.</a:t>
            </a:r>
          </a:p>
          <a:p>
            <a:pPr marL="444500" lvl="0" indent="-444500" algn="just">
              <a:buSzPct val="75000"/>
              <a:buChar char="•"/>
              <a:defRPr sz="1800"/>
            </a:pPr>
            <a:endParaRPr lang="es-ES" sz="2800" dirty="0" smtClean="0"/>
          </a:p>
          <a:p>
            <a:pPr marL="444500" lvl="0" indent="-444500" algn="just">
              <a:buSzPct val="75000"/>
              <a:buChar char="•"/>
              <a:defRPr sz="1800"/>
            </a:pPr>
            <a:r>
              <a:rPr lang="es-ES" sz="2800" dirty="0" smtClean="0"/>
              <a:t>Serio empeoramiento de los gitanos migrantes del países del Este.</a:t>
            </a:r>
            <a:endParaRPr lang="es-ES" sz="2800" dirty="0"/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8727141" y="3267635"/>
            <a:ext cx="1331259" cy="766483"/>
          </a:xfrm>
          <a:prstGeom prst="straightConnector1">
            <a:avLst/>
          </a:prstGeom>
          <a:ln w="127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l" defTabSz="432308">
              <a:defRPr sz="3256" b="1">
                <a:solidFill>
                  <a:srgbClr val="A6AAA9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56" b="1">
                <a:solidFill>
                  <a:srgbClr val="A6AAA9"/>
                </a:solidFill>
              </a:rPr>
              <a:t>El caso de las familias gitanas: Aprendizajes del modelo de integración español</a:t>
            </a:r>
          </a:p>
        </p:txBody>
      </p:sp>
      <p:sp>
        <p:nvSpPr>
          <p:cNvPr id="59" name="Shape 59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578993" lvl="0" indent="-554355" defTabSz="566674">
              <a:spcBef>
                <a:spcPts val="4000"/>
              </a:spcBef>
              <a:buSzPct val="95000"/>
              <a:buAutoNum type="arabicPeriod"/>
              <a:defRPr sz="1800"/>
            </a:pPr>
            <a:r>
              <a:rPr lang="es-ES" sz="3201" dirty="0" smtClean="0"/>
              <a:t>Nuestro inclusivo Estado del Bienestar es principal responsable del avance de la comunidad gitana.</a:t>
            </a:r>
            <a:endParaRPr sz="3201" dirty="0"/>
          </a:p>
          <a:p>
            <a:pPr marL="578993" lvl="0" indent="-554355" defTabSz="566674">
              <a:spcBef>
                <a:spcPts val="4000"/>
              </a:spcBef>
              <a:buSzPct val="95000"/>
              <a:buAutoNum type="arabicPeriod"/>
              <a:defRPr sz="1800"/>
            </a:pPr>
            <a:r>
              <a:rPr lang="es-ES" sz="3201" dirty="0" smtClean="0"/>
              <a:t>La utilidad y necesidad de políticas específicas de promoción adaptadas a los más desfavorecidos. </a:t>
            </a:r>
          </a:p>
          <a:p>
            <a:pPr marL="578993" lvl="0" indent="-554355" defTabSz="566674">
              <a:spcBef>
                <a:spcPts val="4000"/>
              </a:spcBef>
              <a:buSzPct val="95000"/>
              <a:buAutoNum type="arabicPeriod"/>
              <a:defRPr sz="1800"/>
            </a:pPr>
            <a:r>
              <a:rPr lang="es-ES" sz="3201" dirty="0" smtClean="0"/>
              <a:t>Mejorar, pero no salir de la pobreza: Intensidad y cobertura suficientes de las prestaciones y los servicios.</a:t>
            </a:r>
          </a:p>
          <a:p>
            <a:pPr marL="578993" lvl="0" indent="-554355" defTabSz="566674">
              <a:spcBef>
                <a:spcPts val="4000"/>
              </a:spcBef>
              <a:buSzPct val="95000"/>
              <a:buAutoNum type="arabicPeriod"/>
              <a:defRPr sz="1800"/>
            </a:pPr>
            <a:r>
              <a:rPr lang="es-ES" sz="3201" dirty="0" smtClean="0"/>
              <a:t>Uso eficaz de los Fondos Estructurales. La prioridad de la inclusión social.</a:t>
            </a:r>
          </a:p>
          <a:p>
            <a:pPr marL="578993" lvl="0" indent="-554355" defTabSz="566674">
              <a:spcBef>
                <a:spcPts val="4000"/>
              </a:spcBef>
              <a:buSzPct val="95000"/>
              <a:buAutoNum type="arabicPeriod"/>
              <a:defRPr sz="1800"/>
            </a:pPr>
            <a:r>
              <a:rPr lang="es-ES" sz="3201" dirty="0" smtClean="0"/>
              <a:t>Combatir la discriminación: Factor diferencial par muchos excluidos y barrera para la incorporación social.</a:t>
            </a:r>
            <a:endParaRPr lang="es-ES" sz="320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Tema Cambi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 Cambio" id="{4F342C14-765F-4C3B-9726-02BAF063AFFA}" vid="{B98CFC35-3FA7-47CF-97E3-B9666B38D8C8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Cambio</Template>
  <TotalTime>85</TotalTime>
  <Words>1090</Words>
  <Application>Microsoft Office PowerPoint</Application>
  <PresentationFormat>Personalizado</PresentationFormat>
  <Paragraphs>117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5" baseType="lpstr">
      <vt:lpstr>Arial</vt:lpstr>
      <vt:lpstr>Avenir Roman</vt:lpstr>
      <vt:lpstr>Calibri</vt:lpstr>
      <vt:lpstr>Helvetica Light</vt:lpstr>
      <vt:lpstr>Times New Roman</vt:lpstr>
      <vt:lpstr>Trebuchet MS</vt:lpstr>
      <vt:lpstr>Univers</vt:lpstr>
      <vt:lpstr>Tema Cambio</vt:lpstr>
      <vt:lpstr>Retos en las políticas públicas y factores de vulnerabilidad de las familias:  El caso de las familias gitanas</vt:lpstr>
      <vt:lpstr>Sumario</vt:lpstr>
      <vt:lpstr>Políticas de familia y protección frente a la exclusión</vt:lpstr>
      <vt:lpstr>Crísis y familias desfavorecidas</vt:lpstr>
      <vt:lpstr>La cara joven de la pobreza.</vt:lpstr>
      <vt:lpstr>El caso de las familias gitanas</vt:lpstr>
      <vt:lpstr>El caso de las familias gitanas: la dimensión de los cambios</vt:lpstr>
      <vt:lpstr>El caso de las familias gitanas</vt:lpstr>
      <vt:lpstr>El caso de las familias gitanas: Aprendizajes del modelo de integración español</vt:lpstr>
      <vt:lpstr>Retos en la protección de los más vulnerables</vt:lpstr>
      <vt:lpstr>Retos en la protección de los más vulnerables</vt:lpstr>
      <vt:lpstr>Retos en la protección de los más vulnerables</vt:lpstr>
      <vt:lpstr>Retos en la protección de los más vulnerables</vt:lpstr>
      <vt:lpstr>Retos en la protección de los más vulnerables</vt:lpstr>
      <vt:lpstr>Retos en la protección de los más vulnerables</vt:lpstr>
      <vt:lpstr>Retos en la protección de los más vulnerables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Retos en las políticas públicas y factores de vulnerabilidad de las familias: El caso de las familias gitanas</dc:title>
  <dc:creator>Isidro Rodríguez</dc:creator>
  <cp:lastModifiedBy>Isidro Rodriguez</cp:lastModifiedBy>
  <cp:revision>11</cp:revision>
  <dcterms:modified xsi:type="dcterms:W3CDTF">2014-09-08T08:54:44Z</dcterms:modified>
</cp:coreProperties>
</file>